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90"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848" autoAdjust="0"/>
  </p:normalViewPr>
  <p:slideViewPr>
    <p:cSldViewPr snapToGrid="0" snapToObjects="1">
      <p:cViewPr varScale="1">
        <p:scale>
          <a:sx n="124" d="100"/>
          <a:sy n="124" d="100"/>
        </p:scale>
        <p:origin x="-1200" y="-9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670591350"/>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12" name="Shape 11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dirty="0">
                <a:solidFill>
                  <a:schemeClr val="dk1"/>
                </a:solidFill>
                <a:latin typeface="Calibri"/>
                <a:ea typeface="Calibri"/>
                <a:cs typeface="Calibri"/>
                <a:sym typeface="Calibri"/>
              </a:rPr>
              <a:t>Hello. My name is Aurora and I</a:t>
            </a:r>
            <a:r>
              <a:rPr lang="en" sz="1200" dirty="0">
                <a:solidFill>
                  <a:schemeClr val="dk1"/>
                </a:solidFill>
                <a:latin typeface="Calibri"/>
                <a:ea typeface="Calibri"/>
                <a:cs typeface="Calibri"/>
                <a:sym typeface="Calibri"/>
              </a:rPr>
              <a:t> am a 2nd year PhD student from NC State, Researching Game-based Learning. Here i present my work on….&lt;read the title&gt;</a:t>
            </a:r>
          </a:p>
          <a:p>
            <a:pPr lvl="0" rtl="0">
              <a:spcBef>
                <a:spcPts val="0"/>
              </a:spcBef>
              <a:buClr>
                <a:schemeClr val="dk1"/>
              </a:buClr>
              <a:buFont typeface="Arial"/>
              <a:buNone/>
            </a:pPr>
            <a:endParaRPr dirty="0">
              <a:solidFill>
                <a:schemeClr val="dk1"/>
              </a:solidFill>
            </a:endParaRPr>
          </a:p>
          <a:p>
            <a:pPr lvl="0" rtl="0">
              <a:spcBef>
                <a:spcPts val="0"/>
              </a:spcBef>
              <a:buClr>
                <a:schemeClr val="dk1"/>
              </a:buClr>
              <a:buFont typeface="Arial"/>
              <a:buNone/>
            </a:pPr>
            <a:r>
              <a:rPr lang="en" dirty="0">
                <a:solidFill>
                  <a:schemeClr val="dk1"/>
                </a:solidFill>
              </a:rPr>
              <a:t>The motivation behind this study is how cultural difference translate into learning, and how can we can answer this question with the rich data resulted from e-learning platform</a:t>
            </a:r>
          </a:p>
          <a:p>
            <a:pPr marL="0" marR="0" lvl="0" indent="0" algn="l" rtl="0">
              <a:spcBef>
                <a:spcPts val="0"/>
              </a:spcBef>
              <a:buNone/>
            </a:pPr>
            <a:endParaRPr sz="1200" dirty="0">
              <a:solidFill>
                <a:schemeClr val="dk1"/>
              </a:solidFill>
              <a:latin typeface="Calibri"/>
              <a:ea typeface="Calibri"/>
              <a:cs typeface="Calibri"/>
              <a:sym typeface="Calibri"/>
            </a:endParaRPr>
          </a:p>
          <a:p>
            <a:pPr marL="0" marR="0" lvl="0" indent="0" algn="l" rtl="0">
              <a:spcBef>
                <a:spcPts val="0"/>
              </a:spcBef>
              <a:buNone/>
            </a:pPr>
            <a:endParaRPr sz="1200" dirty="0">
              <a:solidFill>
                <a:schemeClr val="dk1"/>
              </a:solidFill>
              <a:latin typeface="Calibri"/>
              <a:ea typeface="Calibri"/>
              <a:cs typeface="Calibri"/>
              <a:sym typeface="Calibri"/>
            </a:endParaRPr>
          </a:p>
          <a:p>
            <a:pPr marL="0" marR="0" lvl="0" indent="0" algn="l" rtl="0">
              <a:spcBef>
                <a:spcPts val="0"/>
              </a:spcBef>
              <a:buSzPct val="25000"/>
              <a:buNone/>
            </a:pPr>
            <a:r>
              <a:rPr lang="en" sz="1200" dirty="0">
                <a:solidFill>
                  <a:schemeClr val="dk1"/>
                </a:solidFill>
                <a:latin typeface="Calibri"/>
                <a:ea typeface="Calibri"/>
                <a:cs typeface="Calibri"/>
                <a:sym typeface="Calibri"/>
              </a:rPr>
              <a:t>Improve background: </a:t>
            </a:r>
          </a:p>
          <a:p>
            <a:pPr marL="0" marR="0" lvl="0" indent="0" algn="l" rtl="0">
              <a:spcBef>
                <a:spcPts val="0"/>
              </a:spcBef>
              <a:buNone/>
            </a:pPr>
            <a:endParaRPr sz="1200" dirty="0">
              <a:solidFill>
                <a:schemeClr val="dk1"/>
              </a:solidFill>
              <a:latin typeface="Calibri"/>
              <a:ea typeface="Calibri"/>
              <a:cs typeface="Calibri"/>
              <a:sym typeface="Calibri"/>
            </a:endParaRPr>
          </a:p>
          <a:p>
            <a:pPr marL="0" marR="0" lvl="0" indent="0" algn="l" rtl="0">
              <a:spcBef>
                <a:spcPts val="0"/>
              </a:spcBef>
              <a:buSzPct val="25000"/>
              <a:buNone/>
            </a:pPr>
            <a:r>
              <a:rPr lang="en" sz="1200" dirty="0" smtClean="0">
                <a:solidFill>
                  <a:schemeClr val="dk1"/>
                </a:solidFill>
                <a:latin typeface="Calibri"/>
                <a:ea typeface="Calibri"/>
                <a:cs typeface="Calibri"/>
                <a:sym typeface="Calibri"/>
              </a:rPr>
              <a:t>Bottom</a:t>
            </a:r>
            <a:r>
              <a:rPr lang="en" sz="1200" dirty="0">
                <a:solidFill>
                  <a:schemeClr val="dk1"/>
                </a:solidFill>
                <a:latin typeface="Calibri"/>
                <a:ea typeface="Calibri"/>
                <a:cs typeface="Calibri"/>
                <a:sym typeface="Calibri"/>
              </a:rPr>
              <a:t>: edm, liu et al. page</a:t>
            </a:r>
          </a:p>
        </p:txBody>
      </p:sp>
      <p:sp>
        <p:nvSpPr>
          <p:cNvPr id="113" name="Shape 11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chemeClr val="dk1"/>
                </a:solidFill>
                <a:latin typeface="Calibri"/>
                <a:ea typeface="Calibri"/>
                <a:cs typeface="Calibri"/>
                <a:sym typeface="Calibri"/>
              </a:rPr>
              <a:t>1</a:t>
            </a:fld>
            <a:endParaRPr lang="en"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2" name="Shape 19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Having understand the data, let’s see a roadmap of research questions. Firstly, we identify categories of users through frequency of course activities, we call this CAP. </a:t>
            </a:r>
            <a:r>
              <a:rPr lang="en" sz="1200">
                <a:solidFill>
                  <a:schemeClr val="dk1"/>
                </a:solidFill>
                <a:latin typeface="Calibri"/>
                <a:ea typeface="Calibri"/>
                <a:cs typeface="Calibri"/>
                <a:sym typeface="Calibri"/>
              </a:rPr>
              <a:t>Next see how CAP distribution differ by country.</a:t>
            </a:r>
            <a:r>
              <a:rPr lang="en" sz="1200" b="0" i="0" u="none" strike="noStrike" cap="none">
                <a:solidFill>
                  <a:schemeClr val="dk1"/>
                </a:solidFill>
                <a:latin typeface="Calibri"/>
                <a:ea typeface="Calibri"/>
                <a:cs typeface="Calibri"/>
                <a:sym typeface="Calibri"/>
              </a:rPr>
              <a:t>The reason we d</a:t>
            </a:r>
            <a:r>
              <a:rPr lang="en" sz="1200">
                <a:solidFill>
                  <a:schemeClr val="dk1"/>
                </a:solidFill>
                <a:latin typeface="Calibri"/>
                <a:ea typeface="Calibri"/>
                <a:cs typeface="Calibri"/>
                <a:sym typeface="Calibri"/>
              </a:rPr>
              <a:t>id this as the first step, is due to findings in prior work that some countries have higher percentage of course completers than others. It is unfair to compare countries with most competitors, to countries with most people soley view lecture. Without this step, our cultural difference could actually differences among categories of users.</a:t>
            </a:r>
          </a:p>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After identify different categories of users, we delve into each CAP’s behaviors. We arrange activities around quizzes, and construct quiz activity profiles. Th</a:t>
            </a:r>
            <a:r>
              <a:rPr lang="en" sz="1200">
                <a:solidFill>
                  <a:schemeClr val="dk1"/>
                </a:solidFill>
                <a:latin typeface="Calibri"/>
                <a:ea typeface="Calibri"/>
                <a:cs typeface="Calibri"/>
                <a:sym typeface="Calibri"/>
              </a:rPr>
              <a:t>e reason we do this is because MOOC is a lot about self-regulated learning. Some students do work every day. While other only access mooc at the due day of assignment. Instead of a fine-grained time, This segmentation of activities allow us to analyze behaviors on students’ own learning schedule. </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SzPct val="25000"/>
              <a:buNone/>
            </a:pPr>
            <a:r>
              <a:rPr lang="en" sz="1200">
                <a:solidFill>
                  <a:schemeClr val="dk1"/>
                </a:solidFill>
                <a:latin typeface="Calibri"/>
                <a:ea typeface="Calibri"/>
                <a:cs typeface="Calibri"/>
                <a:sym typeface="Calibri"/>
              </a:rPr>
              <a:t>Next, w</a:t>
            </a:r>
            <a:r>
              <a:rPr lang="en" sz="1200" b="0" i="0" u="none" strike="noStrike" cap="none">
                <a:solidFill>
                  <a:schemeClr val="dk1"/>
                </a:solidFill>
                <a:latin typeface="Calibri"/>
                <a:ea typeface="Calibri"/>
                <a:cs typeface="Calibri"/>
                <a:sym typeface="Calibri"/>
              </a:rPr>
              <a:t>e </a:t>
            </a:r>
            <a:r>
              <a:rPr lang="en" sz="1200">
                <a:solidFill>
                  <a:schemeClr val="dk1"/>
                </a:solidFill>
                <a:latin typeface="Calibri"/>
                <a:ea typeface="Calibri"/>
                <a:cs typeface="Calibri"/>
                <a:sym typeface="Calibri"/>
              </a:rPr>
              <a:t>build upon prior work on analyze the activities in forum. Lastly , we see the cultural-wise differences in quiz and forum activities. Notice we moved from country-wise to culture-wise. Thats where the Hofstede cultural dimensions are applied. Hofstede nubmer are… from which we cluster country to culture.</a:t>
            </a:r>
          </a:p>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193" name="Shape 19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10</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1" name="Shape 21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a:solidFill>
                  <a:schemeClr val="dk1"/>
                </a:solidFill>
                <a:latin typeface="Calibri"/>
                <a:ea typeface="Calibri"/>
                <a:cs typeface="Calibri"/>
                <a:sym typeface="Calibri"/>
              </a:rPr>
              <a:t>Just read</a:t>
            </a:r>
          </a:p>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Let’s start with RQ1: CAP. The question here is ______. To do this, we used hierarchical cluster on number of lectures viewed and quiz attempted. The purpose of this is to identify a small set of meanin</a:t>
            </a:r>
            <a:r>
              <a:rPr lang="en" sz="1200">
                <a:solidFill>
                  <a:schemeClr val="dk1"/>
                </a:solidFill>
                <a:latin typeface="Calibri"/>
                <a:ea typeface="Calibri"/>
                <a:cs typeface="Calibri"/>
                <a:sym typeface="Calibri"/>
              </a:rPr>
              <a:t>gful clusters that can assist answering later research questions.</a:t>
            </a:r>
          </a:p>
        </p:txBody>
      </p:sp>
      <p:sp>
        <p:nvSpPr>
          <p:cNvPr id="212" name="Shape 21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11</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0" name="Shape 22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We found ___, which closely resembles prior work. Viewers…., Solvers, ....  All-founders is _____________. In the later analysis, I decided to focus on ________, because they have high silhouette values and decent activties.</a:t>
            </a:r>
          </a:p>
          <a:p>
            <a:pPr marL="0" marR="0" lvl="0" indent="0" algn="l" rtl="0">
              <a:spcBef>
                <a:spcPts val="0"/>
              </a:spcBef>
              <a:buSzPct val="25000"/>
              <a:buNone/>
            </a:pPr>
            <a:r>
              <a:rPr lang="en" sz="1200">
                <a:solidFill>
                  <a:schemeClr val="dk1"/>
                </a:solidFill>
                <a:latin typeface="Calibri"/>
                <a:ea typeface="Calibri"/>
                <a:cs typeface="Calibri"/>
                <a:sym typeface="Calibri"/>
              </a:rPr>
              <a:t>When put up yellow get rid of black</a:t>
            </a:r>
          </a:p>
        </p:txBody>
      </p:sp>
      <p:sp>
        <p:nvSpPr>
          <p:cNvPr id="221" name="Shape 22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12</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0" name="Shape 22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We found ___, which closely resembles prior work. Viewers…., Solvers, ....  All-founders is _____________. In the later analysis, I decided to focus on ________, because they have high silhouette values and decent activties.</a:t>
            </a:r>
          </a:p>
          <a:p>
            <a:pPr marL="0" marR="0" lvl="0" indent="0" algn="l" rtl="0">
              <a:spcBef>
                <a:spcPts val="0"/>
              </a:spcBef>
              <a:buSzPct val="25000"/>
              <a:buNone/>
            </a:pPr>
            <a:r>
              <a:rPr lang="en" sz="1200">
                <a:solidFill>
                  <a:schemeClr val="dk1"/>
                </a:solidFill>
                <a:latin typeface="Calibri"/>
                <a:ea typeface="Calibri"/>
                <a:cs typeface="Calibri"/>
                <a:sym typeface="Calibri"/>
              </a:rPr>
              <a:t>When put up yellow get rid of black</a:t>
            </a:r>
          </a:p>
        </p:txBody>
      </p:sp>
      <p:sp>
        <p:nvSpPr>
          <p:cNvPr id="221" name="Shape 22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13</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Shape 2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5" name="Shape 23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Next, we look into CAP by country. Does the proprotion of CAP differ by country. We applied hiearchical cluster on countries, based on CAP distribution. We clustered on countries with more then 15 viewer, solver and all-rounder.</a:t>
            </a:r>
          </a:p>
        </p:txBody>
      </p:sp>
      <p:sp>
        <p:nvSpPr>
          <p:cNvPr id="236" name="Shape 23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14</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Shape 2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44" name="Shape 24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Here is our result. We found cluster 1 …, cluster 3.... </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SzPct val="25000"/>
              <a:buNone/>
            </a:pPr>
            <a:r>
              <a:rPr lang="en" sz="1200">
                <a:solidFill>
                  <a:schemeClr val="dk1"/>
                </a:solidFill>
                <a:latin typeface="Calibri"/>
                <a:ea typeface="Calibri"/>
                <a:cs typeface="Calibri"/>
                <a:sym typeface="Calibri"/>
              </a:rPr>
              <a:t>Fix france</a:t>
            </a:r>
          </a:p>
        </p:txBody>
      </p:sp>
      <p:sp>
        <p:nvSpPr>
          <p:cNvPr id="245" name="Shape 24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15</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55" name="Shape 25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Next, after understanding user categories, we delve into learner behaviors controlled by user category. Instead of segment sequence of activities based on time (week, days) as in preivous work, we segment activities in to the below learning phases. This way, we analyze behavior on student’s own </a:t>
            </a:r>
            <a:r>
              <a:rPr lang="en" sz="1200">
                <a:solidFill>
                  <a:schemeClr val="dk1"/>
                </a:solidFill>
                <a:latin typeface="Calibri"/>
                <a:ea typeface="Calibri"/>
                <a:cs typeface="Calibri"/>
                <a:sym typeface="Calibri"/>
              </a:rPr>
              <a:t>learning</a:t>
            </a:r>
            <a:r>
              <a:rPr lang="en" sz="1200" b="0" i="0" u="none" strike="noStrike" cap="none">
                <a:solidFill>
                  <a:schemeClr val="dk1"/>
                </a:solidFill>
                <a:latin typeface="Calibri"/>
                <a:ea typeface="Calibri"/>
                <a:cs typeface="Calibri"/>
                <a:sym typeface="Calibri"/>
              </a:rPr>
              <a:t> schedule. We then calculated frequency of learning activities per p</a:t>
            </a:r>
            <a:r>
              <a:rPr lang="en" sz="1200">
                <a:solidFill>
                  <a:schemeClr val="dk1"/>
                </a:solidFill>
                <a:latin typeface="Calibri"/>
                <a:ea typeface="Calibri"/>
                <a:cs typeface="Calibri"/>
                <a:sym typeface="Calibri"/>
              </a:rPr>
              <a:t>hase, and compared it with K….</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Notice due to viewers focus soley on viewing lecture, we exclude them from this part of analysis</a:t>
            </a:r>
          </a:p>
        </p:txBody>
      </p:sp>
      <p:sp>
        <p:nvSpPr>
          <p:cNvPr id="256" name="Shape 25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16</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66" name="Shape 26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We found that despirte CAP</a:t>
            </a:r>
          </a:p>
        </p:txBody>
      </p:sp>
      <p:sp>
        <p:nvSpPr>
          <p:cNvPr id="267" name="Shape 26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17</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Shape 2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8" name="Shape 2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Next, we proceed to QAP by culture. We first cluster countries to cultures through hierarhical clustering. </a:t>
            </a:r>
          </a:p>
          <a:p>
            <a:pPr marL="0" marR="0" lvl="0" indent="0" algn="l" rtl="0">
              <a:spcBef>
                <a:spcPts val="0"/>
              </a:spcBef>
              <a:buSzPct val="25000"/>
              <a:buNone/>
            </a:pPr>
            <a:r>
              <a:rPr lang="en" sz="1200">
                <a:solidFill>
                  <a:schemeClr val="dk1"/>
                </a:solidFill>
                <a:latin typeface="Calibri"/>
                <a:ea typeface="Calibri"/>
                <a:cs typeface="Calibri"/>
                <a:sym typeface="Calibri"/>
              </a:rPr>
              <a:t>The numbers are measured by…. Hofestede states that the numbers only have meaning when they are compared with other Hofstede numbers. </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SzPct val="25000"/>
              <a:buNone/>
            </a:pPr>
            <a:r>
              <a:rPr lang="en" sz="1200">
                <a:solidFill>
                  <a:schemeClr val="dk1"/>
                </a:solidFill>
                <a:latin typeface="Calibri"/>
                <a:ea typeface="Calibri"/>
                <a:cs typeface="Calibri"/>
                <a:sym typeface="Calibri"/>
              </a:rPr>
              <a:t>Fix all grammar</a:t>
            </a:r>
          </a:p>
        </p:txBody>
      </p:sp>
      <p:sp>
        <p:nvSpPr>
          <p:cNvPr id="279" name="Shape 2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18</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Shape 28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r>
              <a:rPr lang="en"/>
              <a:t>Here is the result of cultural clusters. The first is ….., which is a group has low pd but high i compared with others. The second , has high UA. the third…, has high pd, and lowest I. </a:t>
            </a:r>
          </a:p>
          <a:p>
            <a:pPr lvl="0">
              <a:spcBef>
                <a:spcPts val="0"/>
              </a:spcBef>
              <a:buNone/>
            </a:pPr>
            <a:r>
              <a:rPr lang="en"/>
              <a:t>Below each cluster, are number of all-rounder and solvers, and the significant values (in bold and star), and marginal significant values. </a:t>
            </a:r>
          </a:p>
          <a:p>
            <a:pPr lvl="0">
              <a:spcBef>
                <a:spcPts val="0"/>
              </a:spcBef>
              <a:buNone/>
            </a:pPr>
            <a:r>
              <a:rPr lang="en"/>
              <a:t>We found …</a:t>
            </a:r>
          </a:p>
          <a:p>
            <a:pPr lvl="0">
              <a:spcBef>
                <a:spcPts val="0"/>
              </a:spcBef>
              <a:buNone/>
            </a:pPr>
            <a:r>
              <a:rPr lang="en"/>
              <a:t>We found….. </a:t>
            </a:r>
          </a:p>
        </p:txBody>
      </p:sp>
      <p:sp>
        <p:nvSpPr>
          <p:cNvPr id="287" name="Shape 2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smtClean="0"/>
              <a:t>MOOC</a:t>
            </a:r>
            <a:r>
              <a:rPr lang="en-US" baseline="0" dirty="0" smtClean="0"/>
              <a:t> is an international e-learning platform. For example, in 2013 Nesterko made this graph to show registrants of HarvardX MOOCs, from around the world. Most MOOC are designed as one path fit all, however, different culture may learn differently. I do computer science outreach in </a:t>
            </a:r>
            <a:r>
              <a:rPr lang="en-US" baseline="0" dirty="0" err="1" smtClean="0"/>
              <a:t>raleigh</a:t>
            </a:r>
            <a:r>
              <a:rPr lang="en-US" baseline="0" dirty="0" smtClean="0"/>
              <a:t>, and middle school classroom are many times like this. While where I grow up in, middle </a:t>
            </a:r>
            <a:r>
              <a:rPr lang="en-US" baseline="0" smtClean="0"/>
              <a:t>school classrooms </a:t>
            </a:r>
            <a:r>
              <a:rPr lang="en-US" baseline="0" dirty="0" smtClean="0"/>
              <a:t>are like this. As </a:t>
            </a:r>
            <a:r>
              <a:rPr lang="en-US" baseline="0" dirty="0" err="1" smtClean="0"/>
              <a:t>mooc</a:t>
            </a:r>
            <a:r>
              <a:rPr lang="en-US" baseline="0" dirty="0" smtClean="0"/>
              <a:t> and other e-learning platform attract larger and larger audience internationally, how should we respond to culture? This work serve as an initial step or understanding cultural differences in </a:t>
            </a:r>
            <a:r>
              <a:rPr lang="en-US" baseline="0" dirty="0" err="1" smtClean="0"/>
              <a:t>mooc</a:t>
            </a:r>
            <a:r>
              <a:rPr lang="en-US" baseline="0" dirty="0" smtClean="0"/>
              <a:t> learner behaviors.</a:t>
            </a:r>
          </a:p>
          <a:p>
            <a:pPr lvl="0">
              <a:spcBef>
                <a:spcPts val="0"/>
              </a:spcBef>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98" name="Shape 29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dirty="0">
                <a:solidFill>
                  <a:schemeClr val="dk1"/>
                </a:solidFill>
                <a:latin typeface="Calibri"/>
                <a:ea typeface="Calibri"/>
                <a:cs typeface="Calibri"/>
                <a:sym typeface="Calibri"/>
              </a:rPr>
              <a:t>Lastly. </a:t>
            </a:r>
            <a:r>
              <a:rPr lang="en" sz="1200" b="0" i="0" u="none" strike="noStrike" cap="none" dirty="0">
                <a:solidFill>
                  <a:schemeClr val="dk1"/>
                </a:solidFill>
                <a:latin typeface="Calibri"/>
                <a:ea typeface="Calibri"/>
                <a:cs typeface="Calibri"/>
                <a:sym typeface="Calibri"/>
              </a:rPr>
              <a:t> The questions</a:t>
            </a:r>
            <a:r>
              <a:rPr lang="en" sz="1200" b="0" i="0" u="none" strike="noStrike" cap="none" dirty="0" smtClean="0">
                <a:solidFill>
                  <a:schemeClr val="dk1"/>
                </a:solidFill>
                <a:latin typeface="Calibri"/>
                <a:ea typeface="Calibri"/>
                <a:cs typeface="Calibri"/>
                <a:sym typeface="Calibri"/>
              </a:rPr>
              <a:t>.</a:t>
            </a:r>
            <a:r>
              <a:rPr lang="en-US" sz="1200" b="0" i="0" u="none" strike="noStrike" cap="none" dirty="0" smtClean="0">
                <a:solidFill>
                  <a:schemeClr val="dk1"/>
                </a:solidFill>
                <a:latin typeface="Calibri"/>
                <a:ea typeface="Calibri"/>
                <a:cs typeface="Calibri"/>
                <a:sym typeface="Calibri"/>
              </a:rPr>
              <a:t> After look into quizzes, we look into forum.</a:t>
            </a:r>
            <a:r>
              <a:rPr lang="en" sz="1200" b="0" i="0" u="none" strike="noStrike" cap="none" dirty="0" smtClean="0">
                <a:solidFill>
                  <a:schemeClr val="dk1"/>
                </a:solidFill>
                <a:latin typeface="Calibri"/>
                <a:ea typeface="Calibri"/>
                <a:cs typeface="Calibri"/>
                <a:sym typeface="Calibri"/>
              </a:rPr>
              <a:t> </a:t>
            </a:r>
            <a:r>
              <a:rPr lang="en" sz="1200" b="0" i="0" u="none" strike="noStrike" cap="none" dirty="0">
                <a:solidFill>
                  <a:schemeClr val="dk1"/>
                </a:solidFill>
                <a:latin typeface="Calibri"/>
                <a:ea typeface="Calibri"/>
                <a:cs typeface="Calibri"/>
                <a:sym typeface="Calibri"/>
              </a:rPr>
              <a:t>The method, we find best friend through brown, lynch and barnes previous work. For example, … high weigh represent more communications or interactions between these students post. So .... Are best friends. We than use chi-square to </a:t>
            </a:r>
            <a:r>
              <a:rPr lang="en" sz="1200" dirty="0">
                <a:solidFill>
                  <a:schemeClr val="dk1"/>
                </a:solidFill>
                <a:latin typeface="Calibri"/>
                <a:ea typeface="Calibri"/>
                <a:cs typeface="Calibri"/>
                <a:sym typeface="Calibri"/>
              </a:rPr>
              <a:t>. the purpose is to find whether a country/culture has significantly more best firned in/outside its own country/culture.</a:t>
            </a:r>
          </a:p>
        </p:txBody>
      </p:sp>
      <p:sp>
        <p:nvSpPr>
          <p:cNvPr id="299" name="Shape 29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20</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314" name="Shape 3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23" name="Shape 32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Now we get the result. What do the results mean. Here’s the roadmap of research questions again. Let’s first focus on interpreting the results from RQ1 and RQ</a:t>
            </a:r>
            <a:r>
              <a:rPr lang="en" sz="1200">
                <a:solidFill>
                  <a:schemeClr val="dk1"/>
                </a:solidFill>
                <a:latin typeface="Calibri"/>
                <a:ea typeface="Calibri"/>
                <a:cs typeface="Calibri"/>
                <a:sym typeface="Calibri"/>
              </a:rPr>
              <a:t>3</a:t>
            </a:r>
            <a:r>
              <a:rPr lang="en" sz="1200" b="0" i="0" u="none" strike="noStrike" cap="none">
                <a:solidFill>
                  <a:schemeClr val="dk1"/>
                </a:solidFill>
                <a:latin typeface="Calibri"/>
                <a:ea typeface="Calibri"/>
                <a:cs typeface="Calibri"/>
                <a:sym typeface="Calibri"/>
              </a:rPr>
              <a:t>: what we learn from students behaviors in mooc, despite the culture differences.</a:t>
            </a:r>
          </a:p>
        </p:txBody>
      </p:sp>
      <p:sp>
        <p:nvSpPr>
          <p:cNvPr id="324" name="Shape 32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22</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Shape 3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44" name="Shape 34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First, from Course Activity Profiles, we found…. From quizz attemp and lectures viewed. Because all0rounders..., we conclude that...</a:t>
            </a:r>
          </a:p>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From RQ4: we segmented activities based on .... And calcualated their frequeneis. We found </a:t>
            </a:r>
          </a:p>
        </p:txBody>
      </p:sp>
      <p:sp>
        <p:nvSpPr>
          <p:cNvPr id="345" name="Shape 34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23</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Shape 3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53" name="Shape 35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Next, we derived clusters of countries based on CAP and hofstede dimensions. Let’s see what these two clusters tell us.</a:t>
            </a:r>
          </a:p>
        </p:txBody>
      </p:sp>
      <p:sp>
        <p:nvSpPr>
          <p:cNvPr id="354" name="Shape 35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24</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Shape 3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77" name="Shape 37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RQ2, we found…... This may because ......</a:t>
            </a:r>
          </a:p>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Moreover, we found overlap, so </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SzPct val="25000"/>
              <a:buNone/>
            </a:pPr>
            <a:r>
              <a:rPr lang="en" sz="1200">
                <a:solidFill>
                  <a:schemeClr val="dk1"/>
                </a:solidFill>
                <a:latin typeface="Calibri"/>
                <a:ea typeface="Calibri"/>
                <a:cs typeface="Calibri"/>
                <a:sym typeface="Calibri"/>
              </a:rPr>
              <a:t>Animation is wrong here</a:t>
            </a:r>
          </a:p>
        </p:txBody>
      </p:sp>
      <p:sp>
        <p:nvSpPr>
          <p:cNvPr id="378" name="Shape 37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25</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Next, lets move to the next part, what is the cultural wise differences</a:t>
            </a:r>
          </a:p>
        </p:txBody>
      </p:sp>
      <p:sp>
        <p:nvSpPr>
          <p:cNvPr id="393" name="Shape 39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26</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Shape 4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13" name="Shape 41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dirty="0">
                <a:solidFill>
                  <a:schemeClr val="dk1"/>
                </a:solidFill>
                <a:latin typeface="Calibri"/>
                <a:ea typeface="Calibri"/>
                <a:cs typeface="Calibri"/>
                <a:sym typeface="Calibri"/>
              </a:rPr>
              <a:t>We found</a:t>
            </a:r>
          </a:p>
        </p:txBody>
      </p:sp>
      <p:sp>
        <p:nvSpPr>
          <p:cNvPr id="414" name="Shape 41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27</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Shape 4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25" name="Shape 42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Lastly, forum best friend. We found</a:t>
            </a:r>
          </a:p>
        </p:txBody>
      </p:sp>
      <p:sp>
        <p:nvSpPr>
          <p:cNvPr id="426" name="Shape 42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28</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Shape 4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34" name="Shape 43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After we interpret result from each individual parts, lets see the big picture</a:t>
            </a:r>
          </a:p>
        </p:txBody>
      </p:sp>
      <p:sp>
        <p:nvSpPr>
          <p:cNvPr id="435" name="Shape 43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29</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7" name="Shape 12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Calibri"/>
              <a:buNone/>
            </a:pPr>
            <a:r>
              <a:rPr lang="en" sz="1200" b="0" i="0" u="none" strike="noStrike" cap="none">
                <a:solidFill>
                  <a:schemeClr val="dk1"/>
                </a:solidFill>
                <a:latin typeface="Calibri"/>
                <a:ea typeface="Calibri"/>
                <a:cs typeface="Calibri"/>
                <a:sym typeface="Calibri"/>
              </a:rPr>
              <a:t>Let me provide more context through related work. There has been substantial increase in the study of cross-cultural behaviors in e-learning systems. </a:t>
            </a:r>
            <a:r>
              <a:rPr lang="en" sz="1200">
                <a:solidFill>
                  <a:schemeClr val="dk1"/>
                </a:solidFill>
                <a:latin typeface="Calibri"/>
                <a:ea typeface="Calibri"/>
                <a:cs typeface="Calibri"/>
                <a:sym typeface="Calibri"/>
              </a:rPr>
              <a:t>Common approaches include coding student behaviors through field observations, and data mining. Many prior work has been presented at this conference. The challenge is not on finding the difference, but on interpreting the result: why these differences occur, and how to relate to more general cross-cultural variation.</a:t>
            </a:r>
          </a:p>
          <a:p>
            <a:pPr marL="0" marR="0" lvl="0" indent="0" algn="l" rtl="0">
              <a:lnSpc>
                <a:spcPct val="100000"/>
              </a:lnSpc>
              <a:spcBef>
                <a:spcPts val="0"/>
              </a:spcBef>
              <a:spcAft>
                <a:spcPts val="0"/>
              </a:spcAft>
              <a:buClr>
                <a:schemeClr val="dk1"/>
              </a:buClr>
              <a:buFont typeface="Calibri"/>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Font typeface="Calibri"/>
              <a:buNone/>
            </a:pPr>
            <a:endParaRPr sz="1200">
              <a:solidFill>
                <a:schemeClr val="dk1"/>
              </a:solidFill>
              <a:latin typeface="Calibri"/>
              <a:ea typeface="Calibri"/>
              <a:cs typeface="Calibri"/>
              <a:sym typeface="Calibri"/>
            </a:endParaRPr>
          </a:p>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128" name="Shape 12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3</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55" name="Shape 45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In general, we found…......</a:t>
            </a:r>
          </a:p>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We conclude that </a:t>
            </a:r>
          </a:p>
        </p:txBody>
      </p:sp>
      <p:sp>
        <p:nvSpPr>
          <p:cNvPr id="456" name="Shape 45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30</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Shape 4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64" name="Shape 46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dirty="0">
                <a:solidFill>
                  <a:schemeClr val="dk1"/>
                </a:solidFill>
                <a:latin typeface="Calibri"/>
                <a:ea typeface="Calibri"/>
                <a:cs typeface="Calibri"/>
                <a:sym typeface="Calibri"/>
              </a:rPr>
              <a:t>Finally, we reached conclusion.</a:t>
            </a:r>
          </a:p>
          <a:p>
            <a:pPr marL="0" marR="0" lvl="0" indent="0" algn="l" rtl="0">
              <a:spcBef>
                <a:spcPts val="0"/>
              </a:spcBef>
              <a:buSzPct val="25000"/>
              <a:buNone/>
            </a:pPr>
            <a:r>
              <a:rPr lang="en" sz="1200" dirty="0">
                <a:solidFill>
                  <a:schemeClr val="dk1"/>
                </a:solidFill>
                <a:latin typeface="Calibri"/>
                <a:ea typeface="Calibri"/>
                <a:cs typeface="Calibri"/>
                <a:sym typeface="Calibri"/>
              </a:rPr>
              <a:t>Probably no time to present </a:t>
            </a:r>
            <a:r>
              <a:rPr lang="en" sz="1200" dirty="0" smtClean="0">
                <a:solidFill>
                  <a:schemeClr val="dk1"/>
                </a:solidFill>
                <a:latin typeface="Calibri"/>
                <a:ea typeface="Calibri"/>
                <a:cs typeface="Calibri"/>
                <a:sym typeface="Calibri"/>
              </a:rPr>
              <a:t>this</a:t>
            </a:r>
            <a:endParaRPr lang="en-US" sz="1200" dirty="0" smtClean="0">
              <a:solidFill>
                <a:schemeClr val="dk1"/>
              </a:solidFill>
              <a:latin typeface="Calibri"/>
              <a:ea typeface="Calibri"/>
              <a:cs typeface="Calibri"/>
              <a:sym typeface="Calibri"/>
            </a:endParaRPr>
          </a:p>
          <a:p>
            <a:pPr marL="0" marR="0" lvl="0" indent="0" algn="l" rtl="0">
              <a:spcBef>
                <a:spcPts val="0"/>
              </a:spcBef>
              <a:buSzPct val="25000"/>
              <a:buNone/>
            </a:pPr>
            <a:endParaRPr lang="en-US" sz="1200" dirty="0" smtClean="0">
              <a:solidFill>
                <a:schemeClr val="dk1"/>
              </a:solidFill>
              <a:latin typeface="Calibri"/>
              <a:ea typeface="Calibri"/>
              <a:cs typeface="Calibri"/>
              <a:sym typeface="Calibri"/>
            </a:endParaRPr>
          </a:p>
          <a:p>
            <a:pPr marL="0" marR="0" lvl="0" indent="0" algn="l" rtl="0">
              <a:spcBef>
                <a:spcPts val="0"/>
              </a:spcBef>
              <a:buSzPct val="25000"/>
              <a:buNone/>
            </a:pPr>
            <a:r>
              <a:rPr lang="en-US" sz="1200" dirty="0" smtClean="0">
                <a:solidFill>
                  <a:schemeClr val="dk1"/>
                </a:solidFill>
                <a:latin typeface="Calibri"/>
                <a:ea typeface="Calibri"/>
                <a:cs typeface="Calibri"/>
                <a:sym typeface="Calibri"/>
              </a:rPr>
              <a:t>While this</a:t>
            </a:r>
            <a:r>
              <a:rPr lang="en-US" sz="1200" baseline="0" dirty="0" smtClean="0">
                <a:solidFill>
                  <a:schemeClr val="dk1"/>
                </a:solidFill>
                <a:latin typeface="Calibri"/>
                <a:ea typeface="Calibri"/>
                <a:cs typeface="Calibri"/>
                <a:sym typeface="Calibri"/>
              </a:rPr>
              <a:t> study found </a:t>
            </a:r>
            <a:r>
              <a:rPr lang="en-US" sz="1200" baseline="0" dirty="0" err="1" smtClean="0">
                <a:solidFill>
                  <a:schemeClr val="dk1"/>
                </a:solidFill>
                <a:latin typeface="Calibri"/>
                <a:ea typeface="Calibri"/>
                <a:cs typeface="Calibri"/>
                <a:sym typeface="Calibri"/>
              </a:rPr>
              <a:t>explainble</a:t>
            </a:r>
            <a:r>
              <a:rPr lang="en-US" sz="1200" baseline="0" dirty="0" smtClean="0">
                <a:solidFill>
                  <a:schemeClr val="dk1"/>
                </a:solidFill>
                <a:latin typeface="Calibri"/>
                <a:ea typeface="Calibri"/>
                <a:cs typeface="Calibri"/>
                <a:sym typeface="Calibri"/>
              </a:rPr>
              <a:t> differences, we need more work to turn these findings into actions.</a:t>
            </a:r>
            <a:endParaRPr lang="en" sz="1200" dirty="0">
              <a:solidFill>
                <a:schemeClr val="dk1"/>
              </a:solidFill>
              <a:latin typeface="Calibri"/>
              <a:ea typeface="Calibri"/>
              <a:cs typeface="Calibri"/>
              <a:sym typeface="Calibri"/>
            </a:endParaRPr>
          </a:p>
          <a:p>
            <a:pPr marL="0" marR="0" lvl="0" indent="0" algn="l" rtl="0">
              <a:spcBef>
                <a:spcPts val="0"/>
              </a:spcBef>
              <a:buNone/>
            </a:pPr>
            <a:endParaRPr sz="1200" dirty="0">
              <a:solidFill>
                <a:schemeClr val="dk1"/>
              </a:solidFill>
              <a:latin typeface="Calibri"/>
              <a:ea typeface="Calibri"/>
              <a:cs typeface="Calibri"/>
              <a:sym typeface="Calibri"/>
            </a:endParaRPr>
          </a:p>
          <a:p>
            <a:pPr marL="0" marR="0" lvl="0" indent="0" algn="l" rtl="0">
              <a:spcBef>
                <a:spcPts val="0"/>
              </a:spcBef>
              <a:buSzPct val="25000"/>
              <a:buNone/>
            </a:pPr>
            <a:r>
              <a:rPr lang="en" sz="1200" dirty="0">
                <a:solidFill>
                  <a:schemeClr val="dk1"/>
                </a:solidFill>
                <a:latin typeface="Calibri"/>
                <a:ea typeface="Calibri"/>
                <a:cs typeface="Calibri"/>
                <a:sym typeface="Calibri"/>
              </a:rPr>
              <a:t>Add’ is culture more important, or course activity profiles”? I presented many ways of slicing and analyzing students </a:t>
            </a:r>
          </a:p>
          <a:p>
            <a:pPr marL="0" marR="0" lvl="0" indent="0" algn="l" rtl="0">
              <a:spcBef>
                <a:spcPts val="0"/>
              </a:spcBef>
              <a:buNone/>
            </a:pPr>
            <a:endParaRPr sz="1200" dirty="0">
              <a:solidFill>
                <a:schemeClr val="dk1"/>
              </a:solidFill>
              <a:latin typeface="Calibri"/>
              <a:ea typeface="Calibri"/>
              <a:cs typeface="Calibri"/>
              <a:sym typeface="Calibri"/>
            </a:endParaRPr>
          </a:p>
          <a:p>
            <a:pPr marL="0" marR="0" lvl="0" indent="0" algn="l" rtl="0">
              <a:spcBef>
                <a:spcPts val="0"/>
              </a:spcBef>
              <a:buNone/>
            </a:pPr>
            <a:endParaRPr sz="1200" dirty="0">
              <a:solidFill>
                <a:schemeClr val="dk1"/>
              </a:solidFill>
              <a:latin typeface="Calibri"/>
              <a:ea typeface="Calibri"/>
              <a:cs typeface="Calibri"/>
              <a:sym typeface="Calibri"/>
            </a:endParaRPr>
          </a:p>
          <a:p>
            <a:pPr marL="0" marR="0" lvl="0" indent="0" algn="l" rtl="0">
              <a:spcBef>
                <a:spcPts val="0"/>
              </a:spcBef>
              <a:buSzPct val="25000"/>
              <a:buNone/>
            </a:pPr>
            <a:r>
              <a:rPr lang="en" sz="1200" dirty="0">
                <a:solidFill>
                  <a:schemeClr val="dk1"/>
                </a:solidFill>
                <a:latin typeface="Calibri"/>
                <a:ea typeface="Calibri"/>
                <a:cs typeface="Calibri"/>
                <a:sym typeface="Calibri"/>
              </a:rPr>
              <a:t>“Stop using the word culture”. Don’t make broad claim that piss people off. </a:t>
            </a:r>
          </a:p>
          <a:p>
            <a:pPr marL="0" marR="0" lvl="0" indent="0" algn="l" rtl="0">
              <a:spcBef>
                <a:spcPts val="0"/>
              </a:spcBef>
              <a:buNone/>
            </a:pPr>
            <a:endParaRPr sz="1200" b="0" i="0" u="none" strike="noStrike" cap="none" dirty="0">
              <a:solidFill>
                <a:schemeClr val="dk1"/>
              </a:solidFill>
              <a:latin typeface="Calibri"/>
              <a:ea typeface="Calibri"/>
              <a:cs typeface="Calibri"/>
              <a:sym typeface="Calibri"/>
            </a:endParaRPr>
          </a:p>
        </p:txBody>
      </p:sp>
      <p:sp>
        <p:nvSpPr>
          <p:cNvPr id="465" name="Shape 46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31</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Shape 4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73" name="Shape 47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474" name="Shape 47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32</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Shape 4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81" name="Shape 48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482" name="Shape 48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33</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Shape 4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89" name="Shape 48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490" name="Shape 49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34</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Shape 49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497" name="Shape 4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Shape 1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6" name="Shape 13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a:solidFill>
                  <a:schemeClr val="dk1"/>
                </a:solidFill>
                <a:latin typeface="Calibri"/>
                <a:ea typeface="Calibri"/>
                <a:cs typeface="Calibri"/>
                <a:sym typeface="Calibri"/>
              </a:rPr>
              <a:t>Next, i’m going to talk about MOOCs, which popularity is already well-known by this audience. MOOC research has long been focusing on dropout and engagement. One common approach is to predicting from machine learning models. Another, is to detect subgroups through clustering students. </a:t>
            </a:r>
          </a:p>
          <a:p>
            <a:pPr marL="0" marR="0" lvl="0" indent="0" algn="l" rtl="0">
              <a:spcBef>
                <a:spcPts val="0"/>
              </a:spcBef>
              <a:buSzPct val="25000"/>
              <a:buNone/>
            </a:pPr>
            <a:r>
              <a:rPr lang="en" sz="1200">
                <a:solidFill>
                  <a:schemeClr val="dk1"/>
                </a:solidFill>
                <a:latin typeface="Calibri"/>
                <a:ea typeface="Calibri"/>
                <a:cs typeface="Calibri"/>
                <a:sym typeface="Calibri"/>
              </a:rPr>
              <a:t>Shouldn’t skip that for the audience (ppl have used cluster primary focus on drop out, we are doing cultural diff)</a:t>
            </a:r>
          </a:p>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137" name="Shape 13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4</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45" name="Shape 14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A recent focus of MOOC research is on understanding learner’s background. Researchers collect demographic informations or psychology attributes relate to goal and motivations through survey, and relate these information back to behaviors. </a:t>
            </a:r>
          </a:p>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In regards of demographic information, such as ‘country’, …................... However, these research simply treat country as a independent factor in regression, without delving into behaviors, or explain the impact of culture with </a:t>
            </a:r>
            <a:r>
              <a:rPr lang="en" sz="1200">
                <a:solidFill>
                  <a:schemeClr val="dk1"/>
                </a:solidFill>
                <a:latin typeface="Calibri"/>
                <a:ea typeface="Calibri"/>
                <a:cs typeface="Calibri"/>
                <a:sym typeface="Calibri"/>
              </a:rPr>
              <a:t>theoretical</a:t>
            </a:r>
            <a:r>
              <a:rPr lang="en" sz="1200" b="0" i="0" u="none" strike="noStrike" cap="none">
                <a:solidFill>
                  <a:schemeClr val="dk1"/>
                </a:solidFill>
                <a:latin typeface="Calibri"/>
                <a:ea typeface="Calibri"/>
                <a:cs typeface="Calibri"/>
                <a:sym typeface="Calibri"/>
              </a:rPr>
              <a:t> models. </a:t>
            </a:r>
            <a:r>
              <a:rPr lang="en" sz="1200">
                <a:solidFill>
                  <a:schemeClr val="dk1"/>
                </a:solidFill>
                <a:latin typeface="Calibri"/>
                <a:ea typeface="Calibri"/>
                <a:cs typeface="Calibri"/>
                <a:sym typeface="Calibri"/>
              </a:rPr>
              <a:t>Here we consider culture as a higher cluster of differences in demographic, economic and other factors. </a:t>
            </a:r>
          </a:p>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146" name="Shape 14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5</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a:solidFill>
                  <a:schemeClr val="dk1"/>
                </a:solidFill>
                <a:latin typeface="Calibri"/>
                <a:ea typeface="Calibri"/>
                <a:cs typeface="Calibri"/>
                <a:sym typeface="Calibri"/>
              </a:rPr>
              <a:t>From the state of art, there is a need to use theoretical framework to explain and </a:t>
            </a:r>
            <a:r>
              <a:rPr lang="en" sz="1200" b="1">
                <a:solidFill>
                  <a:schemeClr val="dk1"/>
                </a:solidFill>
                <a:latin typeface="Calibri"/>
                <a:ea typeface="Calibri"/>
                <a:cs typeface="Calibri"/>
                <a:sym typeface="Calibri"/>
              </a:rPr>
              <a:t>generalize </a:t>
            </a:r>
            <a:r>
              <a:rPr lang="en" sz="1200">
                <a:solidFill>
                  <a:schemeClr val="dk1"/>
                </a:solidFill>
                <a:latin typeface="Calibri"/>
                <a:ea typeface="Calibri"/>
                <a:cs typeface="Calibri"/>
                <a:sym typeface="Calibri"/>
              </a:rPr>
              <a:t>what we may find in data. This bring us to two theoretical frameworks used in prior work and in this study.</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The first one is Hofstede. Hofstede collect hundreds of thousands of attitude  survey from IBM employees since 1970s, and identified 7 dimensions . Later, Parrish et al. developed CDLF that incorporates Hofstede and some other cultural values , and develop a framework on how these cultural differences manifest in learning. There are four hofstede dimensions incorporated in CDLF. </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SzPct val="25000"/>
              <a:buNone/>
            </a:pPr>
            <a:r>
              <a:rPr lang="en" sz="1200">
                <a:solidFill>
                  <a:schemeClr val="dk1"/>
                </a:solidFill>
                <a:latin typeface="Calibri"/>
                <a:ea typeface="Calibri"/>
                <a:cs typeface="Calibri"/>
                <a:sym typeface="Calibri"/>
              </a:rPr>
              <a:t>The first one is power distance. High power distance means means the less powerful people in the society accept the unfairness in power distribution more. The higher...</a:t>
            </a:r>
          </a:p>
          <a:p>
            <a:pPr marL="0" marR="0" lvl="0" indent="0" algn="l" rtl="0">
              <a:spcBef>
                <a:spcPts val="0"/>
              </a:spcBef>
              <a:buSzPct val="25000"/>
              <a:buNone/>
            </a:pPr>
            <a:r>
              <a:rPr lang="en" sz="1200">
                <a:solidFill>
                  <a:schemeClr val="dk1"/>
                </a:solidFill>
                <a:latin typeface="Calibri"/>
                <a:ea typeface="Calibri"/>
                <a:cs typeface="Calibri"/>
                <a:sym typeface="Calibri"/>
              </a:rPr>
              <a:t>The next is individualism. High individualism society emphasize more on ‘I’ then ‘We’. .</a:t>
            </a:r>
          </a:p>
          <a:p>
            <a:pPr marL="0" marR="0" lvl="0" indent="0" algn="l" rtl="0">
              <a:spcBef>
                <a:spcPts val="0"/>
              </a:spcBef>
              <a:buSzPct val="25000"/>
              <a:buNone/>
            </a:pPr>
            <a:r>
              <a:rPr lang="en" sz="1200">
                <a:solidFill>
                  <a:schemeClr val="dk1"/>
                </a:solidFill>
                <a:latin typeface="Calibri"/>
                <a:ea typeface="Calibri"/>
                <a:cs typeface="Calibri"/>
                <a:sym typeface="Calibri"/>
              </a:rPr>
              <a:t>Masculinity</a:t>
            </a:r>
          </a:p>
          <a:p>
            <a:pPr marL="0" marR="0" lvl="0" indent="0" algn="l" rtl="0">
              <a:spcBef>
                <a:spcPts val="0"/>
              </a:spcBef>
              <a:buSzPct val="25000"/>
              <a:buNone/>
            </a:pPr>
            <a:r>
              <a:rPr lang="en" sz="1200">
                <a:solidFill>
                  <a:schemeClr val="dk1"/>
                </a:solidFill>
                <a:latin typeface="Calibri"/>
                <a:ea typeface="Calibri"/>
                <a:cs typeface="Calibri"/>
                <a:sym typeface="Calibri"/>
              </a:rPr>
              <a:t>Uncertainty Avoidance: measures the degree the society accept ambiguous</a:t>
            </a:r>
          </a:p>
          <a:p>
            <a:pPr marL="0" marR="0" lvl="0" indent="0" algn="l" rtl="0">
              <a:spcBef>
                <a:spcPts val="0"/>
              </a:spcBef>
              <a:buSzPct val="25000"/>
              <a:buNone/>
            </a:pPr>
            <a:r>
              <a:rPr lang="en" sz="1200">
                <a:solidFill>
                  <a:schemeClr val="dk1"/>
                </a:solidFill>
                <a:latin typeface="Calibri"/>
                <a:ea typeface="Calibri"/>
                <a:cs typeface="Calibri"/>
                <a:sym typeface="Calibri"/>
              </a:rPr>
              <a:t>E.g. U.S. is a country has low power distance and high individualism</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None/>
            </a:pPr>
            <a:endParaRPr sz="1200">
              <a:solidFill>
                <a:schemeClr val="dk1"/>
              </a:solidFill>
              <a:latin typeface="Calibri"/>
              <a:ea typeface="Calibri"/>
              <a:cs typeface="Calibri"/>
              <a:sym typeface="Calibri"/>
            </a:endParaRPr>
          </a:p>
        </p:txBody>
      </p:sp>
      <p:sp>
        <p:nvSpPr>
          <p:cNvPr id="155" name="Shape 15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6</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63" name="Shape 16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Now we understand</a:t>
            </a:r>
            <a:r>
              <a:rPr lang="en" sz="1200">
                <a:solidFill>
                  <a:schemeClr val="dk1"/>
                </a:solidFill>
                <a:latin typeface="Calibri"/>
                <a:ea typeface="Calibri"/>
                <a:cs typeface="Calibri"/>
                <a:sym typeface="Calibri"/>
              </a:rPr>
              <a:t> the problem to solve and the tool we used, </a:t>
            </a:r>
            <a:r>
              <a:rPr lang="en" sz="1200" b="0" i="0" u="none" strike="noStrike" cap="none">
                <a:solidFill>
                  <a:schemeClr val="dk1"/>
                </a:solidFill>
                <a:latin typeface="Calibri"/>
                <a:ea typeface="Calibri"/>
                <a:cs typeface="Calibri"/>
                <a:sym typeface="Calibri"/>
              </a:rPr>
              <a:t>its time to introduce my work. In this work, I analyze data from __________. I used _________ to interpret data. And we found interpretable________.</a:t>
            </a:r>
          </a:p>
        </p:txBody>
      </p:sp>
      <p:sp>
        <p:nvSpPr>
          <p:cNvPr id="164" name="Shape 16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7</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2" name="Shape 17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a:solidFill>
                  <a:schemeClr val="dk1"/>
                </a:solidFill>
                <a:latin typeface="Calibri"/>
                <a:ea typeface="Calibri"/>
                <a:cs typeface="Calibri"/>
                <a:sym typeface="Calibri"/>
              </a:rPr>
              <a:t>Let us</a:t>
            </a:r>
            <a:r>
              <a:rPr lang="en" sz="1200" b="0" i="0" u="none" strike="noStrike" cap="none">
                <a:solidFill>
                  <a:schemeClr val="dk1"/>
                </a:solidFill>
                <a:latin typeface="Calibri"/>
                <a:ea typeface="Calibri"/>
                <a:cs typeface="Calibri"/>
                <a:sym typeface="Calibri"/>
              </a:rPr>
              <a:t> start with data. The data is from a 8-week long coursera mooc. The course contain _________. The grade is determined by __________. </a:t>
            </a:r>
          </a:p>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The data are in the format of clickstream data, contains ____________, We used ip to determine country. The data is from _____ students __ countries. Here is the top 10 countries with the most registrants. Among these registratns, _____________. </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SzPct val="25000"/>
              <a:buNone/>
            </a:pPr>
            <a:r>
              <a:rPr lang="en" sz="1200">
                <a:solidFill>
                  <a:schemeClr val="dk1"/>
                </a:solidFill>
                <a:latin typeface="Calibri"/>
                <a:ea typeface="Calibri"/>
                <a:cs typeface="Calibri"/>
                <a:sym typeface="Calibri"/>
              </a:rPr>
              <a:t>Make it more clear quizzes have multiple attempt to provide more background for later data</a:t>
            </a:r>
          </a:p>
          <a:p>
            <a:pPr marL="0" marR="0" lvl="0" indent="0" algn="l" rtl="0">
              <a:spcBef>
                <a:spcPts val="0"/>
              </a:spcBef>
              <a:buNone/>
            </a:pPr>
            <a:endParaRPr sz="1200">
              <a:solidFill>
                <a:schemeClr val="dk1"/>
              </a:solidFill>
              <a:latin typeface="Calibri"/>
              <a:ea typeface="Calibri"/>
              <a:cs typeface="Calibri"/>
              <a:sym typeface="Calibri"/>
            </a:endParaRPr>
          </a:p>
          <a:p>
            <a:pPr marL="0" marR="0" lvl="0" indent="0" algn="l" rtl="0">
              <a:spcBef>
                <a:spcPts val="0"/>
              </a:spcBef>
              <a:buNone/>
            </a:pPr>
            <a:endParaRPr sz="1200">
              <a:solidFill>
                <a:schemeClr val="dk1"/>
              </a:solidFill>
              <a:latin typeface="Calibri"/>
              <a:ea typeface="Calibri"/>
              <a:cs typeface="Calibri"/>
              <a:sym typeface="Calibri"/>
            </a:endParaRPr>
          </a:p>
        </p:txBody>
      </p:sp>
      <p:sp>
        <p:nvSpPr>
          <p:cNvPr id="173" name="Shape 17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8</a:t>
            </a:fld>
            <a:endParaRPr lang="en"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3" name="Shape 18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b="0" i="0" u="none" strike="noStrike" cap="none">
                <a:solidFill>
                  <a:schemeClr val="dk1"/>
                </a:solidFill>
                <a:latin typeface="Calibri"/>
                <a:ea typeface="Calibri"/>
                <a:cs typeface="Calibri"/>
                <a:sym typeface="Calibri"/>
              </a:rPr>
              <a:t>We extract activities from clickstream data, and organize them using the n-gram approach. The activities we focus here are : VL, AQ, SQ, RP, MP. Note that …..... </a:t>
            </a:r>
          </a:p>
        </p:txBody>
      </p:sp>
      <p:sp>
        <p:nvSpPr>
          <p:cNvPr id="184" name="Shape 18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a:solidFill>
                  <a:schemeClr val="dk1"/>
                </a:solidFill>
                <a:latin typeface="Calibri"/>
                <a:ea typeface="Calibri"/>
                <a:cs typeface="Calibri"/>
                <a:sym typeface="Calibri"/>
              </a:rPr>
              <a:t>9</a:t>
            </a:fld>
            <a:endParaRPr lang="en"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8"/>
        <p:cNvGrpSpPr/>
        <p:nvPr/>
      </p:nvGrpSpPr>
      <p:grpSpPr>
        <a:xfrm>
          <a:off x="0" y="0"/>
          <a:ext cx="0" cy="0"/>
          <a:chOff x="0" y="0"/>
          <a:chExt cx="0" cy="0"/>
        </a:xfrm>
      </p:grpSpPr>
      <p:pic>
        <p:nvPicPr>
          <p:cNvPr id="19" name="Shape 19"/>
          <p:cNvPicPr preferRelativeResize="0"/>
          <p:nvPr/>
        </p:nvPicPr>
        <p:blipFill>
          <a:blip r:embed="rId2">
            <a:alphaModFix/>
          </a:blip>
          <a:stretch>
            <a:fillRect/>
          </a:stretch>
        </p:blipFill>
        <p:spPr>
          <a:xfrm>
            <a:off x="609600" y="400050"/>
            <a:ext cx="8001000" cy="1593056"/>
          </a:xfrm>
          <a:prstGeom prst="rect">
            <a:avLst/>
          </a:prstGeom>
          <a:noFill/>
          <a:ln>
            <a:noFill/>
          </a:ln>
        </p:spPr>
      </p:pic>
      <p:sp>
        <p:nvSpPr>
          <p:cNvPr id="20" name="Shape 20"/>
          <p:cNvSpPr txBox="1">
            <a:spLocks noGrp="1"/>
          </p:cNvSpPr>
          <p:nvPr>
            <p:ph type="subTitle" idx="1"/>
          </p:nvPr>
        </p:nvSpPr>
        <p:spPr>
          <a:xfrm>
            <a:off x="1905000" y="2171700"/>
            <a:ext cx="5334000" cy="800100"/>
          </a:xfrm>
          <a:prstGeom prst="rect">
            <a:avLst/>
          </a:prstGeom>
        </p:spPr>
        <p:txBody>
          <a:bodyPr lIns="91425" tIns="91425" rIns="91425" bIns="91425" anchor="ctr" anchorCtr="0"/>
          <a:lstStyle>
            <a:lvl1pPr lvl="0" algn="ctr" rtl="0">
              <a:spcBef>
                <a:spcPts val="0"/>
              </a:spcBef>
              <a:buClr>
                <a:srgbClr val="000000"/>
              </a:buClr>
              <a:buSzPct val="100000"/>
              <a:buNone/>
              <a:defRPr sz="2800">
                <a:solidFill>
                  <a:srgbClr val="000000"/>
                </a:solidFill>
              </a:defRPr>
            </a:lvl1pPr>
            <a:lvl2pPr lvl="1" algn="ctr" rtl="0">
              <a:spcBef>
                <a:spcPts val="0"/>
              </a:spcBef>
              <a:buClr>
                <a:schemeClr val="dk2"/>
              </a:buClr>
              <a:buSzPct val="100000"/>
              <a:buNone/>
              <a:defRPr sz="3000">
                <a:solidFill>
                  <a:schemeClr val="dk2"/>
                </a:solidFill>
              </a:defRPr>
            </a:lvl2pPr>
            <a:lvl3pPr lvl="2" algn="ctr" rtl="0">
              <a:spcBef>
                <a:spcPts val="0"/>
              </a:spcBef>
              <a:buClr>
                <a:schemeClr val="dk2"/>
              </a:buClr>
              <a:buSzPct val="100000"/>
              <a:buNone/>
              <a:defRPr sz="3000">
                <a:solidFill>
                  <a:schemeClr val="dk2"/>
                </a:solidFill>
              </a:defRPr>
            </a:lvl3pPr>
            <a:lvl4pPr lvl="3" algn="ctr" rtl="0">
              <a:spcBef>
                <a:spcPts val="0"/>
              </a:spcBef>
              <a:buClr>
                <a:schemeClr val="dk2"/>
              </a:buClr>
              <a:buSzPct val="100000"/>
              <a:buNone/>
              <a:defRPr sz="3000">
                <a:solidFill>
                  <a:schemeClr val="dk2"/>
                </a:solidFill>
              </a:defRPr>
            </a:lvl4pPr>
            <a:lvl5pPr lvl="4" algn="ctr" rtl="0">
              <a:spcBef>
                <a:spcPts val="0"/>
              </a:spcBef>
              <a:buClr>
                <a:schemeClr val="dk2"/>
              </a:buClr>
              <a:buSzPct val="100000"/>
              <a:buNone/>
              <a:defRPr sz="3000">
                <a:solidFill>
                  <a:schemeClr val="dk2"/>
                </a:solidFill>
              </a:defRPr>
            </a:lvl5pPr>
            <a:lvl6pPr lvl="5" algn="ctr" rtl="0">
              <a:spcBef>
                <a:spcPts val="0"/>
              </a:spcBef>
              <a:buClr>
                <a:schemeClr val="dk2"/>
              </a:buClr>
              <a:buSzPct val="100000"/>
              <a:buNone/>
              <a:defRPr sz="3000">
                <a:solidFill>
                  <a:schemeClr val="dk2"/>
                </a:solidFill>
              </a:defRPr>
            </a:lvl6pPr>
            <a:lvl7pPr lvl="6" algn="ctr" rtl="0">
              <a:spcBef>
                <a:spcPts val="0"/>
              </a:spcBef>
              <a:buClr>
                <a:schemeClr val="dk2"/>
              </a:buClr>
              <a:buSzPct val="100000"/>
              <a:buNone/>
              <a:defRPr sz="3000">
                <a:solidFill>
                  <a:schemeClr val="dk2"/>
                </a:solidFill>
              </a:defRPr>
            </a:lvl7pPr>
            <a:lvl8pPr lvl="7" algn="ctr" rtl="0">
              <a:spcBef>
                <a:spcPts val="0"/>
              </a:spcBef>
              <a:buClr>
                <a:schemeClr val="dk2"/>
              </a:buClr>
              <a:buSzPct val="100000"/>
              <a:buNone/>
              <a:defRPr sz="3000">
                <a:solidFill>
                  <a:schemeClr val="dk2"/>
                </a:solidFill>
              </a:defRPr>
            </a:lvl8pPr>
            <a:lvl9pPr lvl="8" algn="ctr" rtl="0">
              <a:spcBef>
                <a:spcPts val="0"/>
              </a:spcBef>
              <a:buClr>
                <a:schemeClr val="dk2"/>
              </a:buClr>
              <a:buSzPct val="100000"/>
              <a:buNone/>
              <a:defRPr sz="3000">
                <a:solidFill>
                  <a:schemeClr val="dk2"/>
                </a:solidFill>
              </a:defRPr>
            </a:lvl9pPr>
          </a:lstStyle>
          <a:p>
            <a:endParaRPr/>
          </a:p>
        </p:txBody>
      </p:sp>
      <p:sp>
        <p:nvSpPr>
          <p:cNvPr id="21" name="Shape 21"/>
          <p:cNvSpPr txBox="1">
            <a:spLocks noGrp="1"/>
          </p:cNvSpPr>
          <p:nvPr>
            <p:ph type="ctrTitle"/>
          </p:nvPr>
        </p:nvSpPr>
        <p:spPr>
          <a:xfrm>
            <a:off x="685800" y="800100"/>
            <a:ext cx="7772400" cy="1086000"/>
          </a:xfrm>
          <a:prstGeom prst="rect">
            <a:avLst/>
          </a:prstGeom>
          <a:noFill/>
        </p:spPr>
        <p:txBody>
          <a:bodyPr lIns="91425" tIns="91425" rIns="91425" bIns="91425" anchor="ctr" anchorCtr="0"/>
          <a:lstStyle>
            <a:lvl1pPr lvl="0" algn="ctr" rtl="0">
              <a:spcBef>
                <a:spcPts val="0"/>
              </a:spcBef>
              <a:buClr>
                <a:srgbClr val="CC0000"/>
              </a:buClr>
              <a:buSzPct val="100000"/>
              <a:buFont typeface="Open Sans"/>
              <a:defRPr sz="4000" b="0">
                <a:solidFill>
                  <a:srgbClr val="CC0000"/>
                </a:solidFill>
                <a:latin typeface="Open Sans"/>
                <a:ea typeface="Open Sans"/>
                <a:cs typeface="Open Sans"/>
                <a:sym typeface="Open Sans"/>
              </a:defRPr>
            </a:lvl1pPr>
            <a:lvl2pPr lvl="1" algn="ctr" rtl="0">
              <a:spcBef>
                <a:spcPts val="0"/>
              </a:spcBef>
              <a:buSzPct val="100000"/>
              <a:defRPr sz="4800"/>
            </a:lvl2pPr>
            <a:lvl3pPr lvl="2" algn="ctr" rtl="0">
              <a:spcBef>
                <a:spcPts val="0"/>
              </a:spcBef>
              <a:buSzPct val="100000"/>
              <a:defRPr sz="4800"/>
            </a:lvl3pPr>
            <a:lvl4pPr lvl="3" algn="ctr" rtl="0">
              <a:spcBef>
                <a:spcPts val="0"/>
              </a:spcBef>
              <a:buSzPct val="100000"/>
              <a:defRPr sz="4800"/>
            </a:lvl4pPr>
            <a:lvl5pPr lvl="4" algn="ctr" rtl="0">
              <a:spcBef>
                <a:spcPts val="0"/>
              </a:spcBef>
              <a:buSzPct val="100000"/>
              <a:defRPr sz="4800"/>
            </a:lvl5pPr>
            <a:lvl6pPr lvl="5" algn="ctr" rtl="0">
              <a:spcBef>
                <a:spcPts val="0"/>
              </a:spcBef>
              <a:buSzPct val="100000"/>
              <a:defRPr sz="4800"/>
            </a:lvl6pPr>
            <a:lvl7pPr lvl="6" algn="ctr" rtl="0">
              <a:spcBef>
                <a:spcPts val="0"/>
              </a:spcBef>
              <a:buSzPct val="100000"/>
              <a:defRPr sz="4800"/>
            </a:lvl7pPr>
            <a:lvl8pPr lvl="7" algn="ctr" rtl="0">
              <a:spcBef>
                <a:spcPts val="0"/>
              </a:spcBef>
              <a:buSzPct val="100000"/>
              <a:defRPr sz="4800"/>
            </a:lvl8pPr>
            <a:lvl9pPr lvl="8" algn="ctr" rtl="0">
              <a:spcBef>
                <a:spcPts val="0"/>
              </a:spcBef>
              <a:buSzPct val="100000"/>
              <a:defRPr sz="4800"/>
            </a:lvl9pPr>
          </a:lstStyle>
          <a:p>
            <a:endParaRPr/>
          </a:p>
        </p:txBody>
      </p:sp>
      <p:sp>
        <p:nvSpPr>
          <p:cNvPr id="22" name="Shape 22"/>
          <p:cNvSpPr txBox="1">
            <a:spLocks noGrp="1"/>
          </p:cNvSpPr>
          <p:nvPr>
            <p:ph type="subTitle" idx="2"/>
          </p:nvPr>
        </p:nvSpPr>
        <p:spPr>
          <a:xfrm>
            <a:off x="1524000" y="3543300"/>
            <a:ext cx="6019800" cy="571500"/>
          </a:xfrm>
          <a:prstGeom prst="rect">
            <a:avLst/>
          </a:prstGeom>
        </p:spPr>
        <p:txBody>
          <a:bodyPr lIns="91425" tIns="91425" rIns="91425" bIns="91425" anchor="ctr" anchorCtr="0"/>
          <a:lstStyle>
            <a:lvl1pPr lvl="0" algn="ctr" rtl="0">
              <a:spcBef>
                <a:spcPts val="0"/>
              </a:spcBef>
              <a:buClr>
                <a:srgbClr val="000000"/>
              </a:buClr>
              <a:buSzPct val="100000"/>
              <a:buNone/>
              <a:defRPr sz="2800">
                <a:solidFill>
                  <a:srgbClr val="000000"/>
                </a:solidFill>
              </a:defRPr>
            </a:lvl1pPr>
            <a:lvl2pPr lvl="1" algn="ctr" rtl="0">
              <a:spcBef>
                <a:spcPts val="0"/>
              </a:spcBef>
              <a:buClr>
                <a:schemeClr val="dk2"/>
              </a:buClr>
              <a:buSzPct val="100000"/>
              <a:buNone/>
              <a:defRPr sz="3000">
                <a:solidFill>
                  <a:schemeClr val="dk2"/>
                </a:solidFill>
              </a:defRPr>
            </a:lvl2pPr>
            <a:lvl3pPr lvl="2" algn="ctr" rtl="0">
              <a:spcBef>
                <a:spcPts val="0"/>
              </a:spcBef>
              <a:buClr>
                <a:schemeClr val="dk2"/>
              </a:buClr>
              <a:buSzPct val="100000"/>
              <a:buNone/>
              <a:defRPr sz="3000">
                <a:solidFill>
                  <a:schemeClr val="dk2"/>
                </a:solidFill>
              </a:defRPr>
            </a:lvl3pPr>
            <a:lvl4pPr lvl="3" algn="ctr" rtl="0">
              <a:spcBef>
                <a:spcPts val="0"/>
              </a:spcBef>
              <a:buClr>
                <a:schemeClr val="dk2"/>
              </a:buClr>
              <a:buSzPct val="100000"/>
              <a:buNone/>
              <a:defRPr sz="3000">
                <a:solidFill>
                  <a:schemeClr val="dk2"/>
                </a:solidFill>
              </a:defRPr>
            </a:lvl4pPr>
            <a:lvl5pPr lvl="4" algn="ctr" rtl="0">
              <a:spcBef>
                <a:spcPts val="0"/>
              </a:spcBef>
              <a:buClr>
                <a:schemeClr val="dk2"/>
              </a:buClr>
              <a:buSzPct val="100000"/>
              <a:buNone/>
              <a:defRPr sz="3000">
                <a:solidFill>
                  <a:schemeClr val="dk2"/>
                </a:solidFill>
              </a:defRPr>
            </a:lvl5pPr>
            <a:lvl6pPr lvl="5" algn="ctr" rtl="0">
              <a:spcBef>
                <a:spcPts val="0"/>
              </a:spcBef>
              <a:buClr>
                <a:schemeClr val="dk2"/>
              </a:buClr>
              <a:buSzPct val="100000"/>
              <a:buNone/>
              <a:defRPr sz="3000">
                <a:solidFill>
                  <a:schemeClr val="dk2"/>
                </a:solidFill>
              </a:defRPr>
            </a:lvl6pPr>
            <a:lvl7pPr lvl="6" algn="ctr" rtl="0">
              <a:spcBef>
                <a:spcPts val="0"/>
              </a:spcBef>
              <a:buClr>
                <a:schemeClr val="dk2"/>
              </a:buClr>
              <a:buSzPct val="100000"/>
              <a:buNone/>
              <a:defRPr sz="3000">
                <a:solidFill>
                  <a:schemeClr val="dk2"/>
                </a:solidFill>
              </a:defRPr>
            </a:lvl7pPr>
            <a:lvl8pPr lvl="7" algn="ctr" rtl="0">
              <a:spcBef>
                <a:spcPts val="0"/>
              </a:spcBef>
              <a:buClr>
                <a:schemeClr val="dk2"/>
              </a:buClr>
              <a:buSzPct val="100000"/>
              <a:buNone/>
              <a:defRPr sz="3000">
                <a:solidFill>
                  <a:schemeClr val="dk2"/>
                </a:solidFill>
              </a:defRPr>
            </a:lvl8pPr>
            <a:lvl9pPr lvl="8" algn="ctr" rtl="0">
              <a:spcBef>
                <a:spcPts val="0"/>
              </a:spcBef>
              <a:buClr>
                <a:schemeClr val="dk2"/>
              </a:buClr>
              <a:buSzPct val="100000"/>
              <a:buNone/>
              <a:defRPr sz="3000">
                <a:solidFill>
                  <a:schemeClr val="dk2"/>
                </a:solidFill>
              </a:defRPr>
            </a:lvl9pPr>
          </a:lstStyle>
          <a:p>
            <a:endParaRPr/>
          </a:p>
        </p:txBody>
      </p:sp>
      <p:sp>
        <p:nvSpPr>
          <p:cNvPr id="23" name="Shape 23"/>
          <p:cNvSpPr txBox="1">
            <a:spLocks noGrp="1"/>
          </p:cNvSpPr>
          <p:nvPr>
            <p:ph type="subTitle" idx="3"/>
          </p:nvPr>
        </p:nvSpPr>
        <p:spPr>
          <a:xfrm>
            <a:off x="2133600" y="3028950"/>
            <a:ext cx="4876800" cy="457200"/>
          </a:xfrm>
          <a:prstGeom prst="rect">
            <a:avLst/>
          </a:prstGeom>
        </p:spPr>
        <p:txBody>
          <a:bodyPr lIns="91425" tIns="91425" rIns="91425" bIns="91425" anchor="ctr" anchorCtr="0"/>
          <a:lstStyle>
            <a:lvl1pPr lvl="0" algn="ctr" rtl="0">
              <a:spcBef>
                <a:spcPts val="0"/>
              </a:spcBef>
              <a:buNone/>
              <a:defRPr sz="1800"/>
            </a:lvl1pPr>
            <a:lvl2pPr lvl="1" algn="ctr" rtl="0">
              <a:spcBef>
                <a:spcPts val="0"/>
              </a:spcBef>
              <a:buNone/>
              <a:defRPr/>
            </a:lvl2pPr>
            <a:lvl3pPr lvl="2" algn="ctr" rtl="0">
              <a:spcBef>
                <a:spcPts val="0"/>
              </a:spcBef>
              <a:buNone/>
              <a:defRPr/>
            </a:lvl3pPr>
            <a:lvl4pPr lvl="3" algn="ctr" rtl="0">
              <a:spcBef>
                <a:spcPts val="0"/>
              </a:spcBef>
              <a:buNone/>
              <a:defRPr/>
            </a:lvl4pPr>
            <a:lvl5pPr lvl="4" algn="ctr" rtl="0">
              <a:spcBef>
                <a:spcPts val="0"/>
              </a:spcBef>
              <a:buNone/>
              <a:defRPr/>
            </a:lvl5pPr>
            <a:lvl6pPr lvl="5" algn="ctr" rtl="0">
              <a:spcBef>
                <a:spcPts val="0"/>
              </a:spcBef>
              <a:buNone/>
              <a:defRPr/>
            </a:lvl6pPr>
            <a:lvl7pPr lvl="6" algn="ctr" rtl="0">
              <a:spcBef>
                <a:spcPts val="0"/>
              </a:spcBef>
              <a:buNone/>
              <a:defRPr/>
            </a:lvl7pPr>
            <a:lvl8pPr lvl="7" algn="ctr" rtl="0">
              <a:spcBef>
                <a:spcPts val="0"/>
              </a:spcBef>
              <a:buNone/>
              <a:defRPr/>
            </a:lvl8pPr>
            <a:lvl9pPr lvl="8" algn="ctr" rtl="0">
              <a:spcBef>
                <a:spcPts val="0"/>
              </a:spcBef>
              <a:buNone/>
              <a:defRPr/>
            </a:lvl9pPr>
          </a:lstStyle>
          <a:p>
            <a:endParaRPr/>
          </a:p>
        </p:txBody>
      </p:sp>
      <p:sp>
        <p:nvSpPr>
          <p:cNvPr id="24" name="Shape 24"/>
          <p:cNvSpPr txBox="1">
            <a:spLocks noGrp="1"/>
          </p:cNvSpPr>
          <p:nvPr>
            <p:ph type="sldNum" idx="12"/>
          </p:nvPr>
        </p:nvSpPr>
        <p:spPr>
          <a:xfrm>
            <a:off x="8568225" y="4978575"/>
            <a:ext cx="575700" cy="165000"/>
          </a:xfrm>
          <a:prstGeom prst="rect">
            <a:avLst/>
          </a:prstGeom>
        </p:spPr>
        <p:txBody>
          <a:bodyPr lIns="91425" tIns="91425" rIns="91425" bIns="91425" anchor="ctr" anchorCtr="0">
            <a:noAutofit/>
          </a:bodyPr>
          <a:lstStyle/>
          <a:p>
            <a:pPr lvl="0" algn="ctr" rtl="0">
              <a:spcBef>
                <a:spcPts val="0"/>
              </a:spcBef>
              <a:buNone/>
            </a:pPr>
            <a:fld id="{00000000-1234-1234-1234-123412341234}" type="slidenum">
              <a:rPr lang="en" sz="1100">
                <a:solidFill>
                  <a:srgbClr val="980000"/>
                </a:solidFill>
                <a:latin typeface="Open Sans"/>
                <a:ea typeface="Open Sans"/>
                <a:cs typeface="Open Sans"/>
                <a:sym typeface="Open Sans"/>
              </a:rPr>
              <a:t>‹#›</a:t>
            </a:fld>
            <a:endParaRPr lang="en" sz="1100">
              <a:solidFill>
                <a:srgbClr val="980000"/>
              </a:solidFill>
              <a:latin typeface="Open Sans"/>
              <a:ea typeface="Open Sans"/>
              <a:cs typeface="Open Sans"/>
              <a:sym typeface="Open Sa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slide 3">
    <p:spTree>
      <p:nvGrpSpPr>
        <p:cNvPr id="1" name="Shape 71"/>
        <p:cNvGrpSpPr/>
        <p:nvPr/>
      </p:nvGrpSpPr>
      <p:grpSpPr>
        <a:xfrm>
          <a:off x="0" y="0"/>
          <a:ext cx="0" cy="0"/>
          <a:chOff x="0" y="0"/>
          <a:chExt cx="0" cy="0"/>
        </a:xfrm>
      </p:grpSpPr>
      <p:sp>
        <p:nvSpPr>
          <p:cNvPr id="72" name="Shape 72"/>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73" name="Shape 73"/>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74" name="Shape 7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slide 4">
    <p:spTree>
      <p:nvGrpSpPr>
        <p:cNvPr id="1" name="Shape 75"/>
        <p:cNvGrpSpPr/>
        <p:nvPr/>
      </p:nvGrpSpPr>
      <p:grpSpPr>
        <a:xfrm>
          <a:off x="0" y="0"/>
          <a:ext cx="0" cy="0"/>
          <a:chOff x="0" y="0"/>
          <a:chExt cx="0" cy="0"/>
        </a:xfrm>
      </p:grpSpPr>
      <p:sp>
        <p:nvSpPr>
          <p:cNvPr id="76" name="Shape 76"/>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77" name="Shape 77"/>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78" name="Shape 7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Slide">
    <p:spTree>
      <p:nvGrpSpPr>
        <p:cNvPr id="1" name="Shape 79"/>
        <p:cNvGrpSpPr/>
        <p:nvPr/>
      </p:nvGrpSpPr>
      <p:grpSpPr>
        <a:xfrm>
          <a:off x="0" y="0"/>
          <a:ext cx="0" cy="0"/>
          <a:chOff x="0" y="0"/>
          <a:chExt cx="0" cy="0"/>
        </a:xfrm>
      </p:grpSpPr>
      <p:sp>
        <p:nvSpPr>
          <p:cNvPr id="80" name="Shape 80"/>
          <p:cNvSpPr txBox="1">
            <a:spLocks noGrp="1"/>
          </p:cNvSpPr>
          <p:nvPr>
            <p:ph type="ctrTitle"/>
          </p:nvPr>
        </p:nvSpPr>
        <p:spPr>
          <a:xfrm>
            <a:off x="685800" y="1597818"/>
            <a:ext cx="7772400" cy="11025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8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3200" b="1" i="0" u="none" strike="noStrike" cap="none">
                <a:solidFill>
                  <a:schemeClr val="dk1"/>
                </a:solidFill>
                <a:latin typeface="Arial"/>
                <a:ea typeface="Arial"/>
                <a:cs typeface="Arial"/>
                <a:sym typeface="Arial"/>
              </a:defRPr>
            </a:lvl2pPr>
            <a:lvl3pPr marL="0" marR="0" lvl="2" indent="0" algn="ctr" rtl="0">
              <a:spcBef>
                <a:spcPts val="0"/>
              </a:spcBef>
              <a:spcAft>
                <a:spcPts val="0"/>
              </a:spcAft>
              <a:buNone/>
              <a:defRPr sz="3200" b="1" i="0" u="none" strike="noStrike" cap="none">
                <a:solidFill>
                  <a:schemeClr val="dk1"/>
                </a:solidFill>
                <a:latin typeface="Arial"/>
                <a:ea typeface="Arial"/>
                <a:cs typeface="Arial"/>
                <a:sym typeface="Arial"/>
              </a:defRPr>
            </a:lvl3pPr>
            <a:lvl4pPr marL="0" marR="0" lvl="3" indent="0" algn="ctr" rtl="0">
              <a:spcBef>
                <a:spcPts val="0"/>
              </a:spcBef>
              <a:spcAft>
                <a:spcPts val="0"/>
              </a:spcAft>
              <a:buNone/>
              <a:defRPr sz="3200" b="1" i="0" u="none" strike="noStrike" cap="none">
                <a:solidFill>
                  <a:schemeClr val="dk1"/>
                </a:solidFill>
                <a:latin typeface="Arial"/>
                <a:ea typeface="Arial"/>
                <a:cs typeface="Arial"/>
                <a:sym typeface="Arial"/>
              </a:defRPr>
            </a:lvl4pPr>
            <a:lvl5pPr marL="0" marR="0" lvl="4" indent="0" algn="ctr" rtl="0">
              <a:spcBef>
                <a:spcPts val="0"/>
              </a:spcBef>
              <a:spcAft>
                <a:spcPts val="0"/>
              </a:spcAft>
              <a:buNone/>
              <a:defRPr sz="3200" b="1" i="0" u="none" strike="noStrike" cap="none">
                <a:solidFill>
                  <a:schemeClr val="dk1"/>
                </a:solidFill>
                <a:latin typeface="Arial"/>
                <a:ea typeface="Arial"/>
                <a:cs typeface="Arial"/>
                <a:sym typeface="Arial"/>
              </a:defRPr>
            </a:lvl5pPr>
            <a:lvl6pPr marL="457200" marR="0" lvl="5" indent="0" algn="ctr" rtl="0">
              <a:spcBef>
                <a:spcPts val="0"/>
              </a:spcBef>
              <a:spcAft>
                <a:spcPts val="0"/>
              </a:spcAft>
              <a:buNone/>
              <a:defRPr sz="3200" b="1" i="0" u="none" strike="noStrike" cap="none">
                <a:solidFill>
                  <a:schemeClr val="dk1"/>
                </a:solidFill>
                <a:latin typeface="Arial"/>
                <a:ea typeface="Arial"/>
                <a:cs typeface="Arial"/>
                <a:sym typeface="Arial"/>
              </a:defRPr>
            </a:lvl6pPr>
            <a:lvl7pPr marL="914400" marR="0" lvl="6" indent="0" algn="ctr" rtl="0">
              <a:spcBef>
                <a:spcPts val="0"/>
              </a:spcBef>
              <a:spcAft>
                <a:spcPts val="0"/>
              </a:spcAft>
              <a:buNone/>
              <a:defRPr sz="3200" b="1" i="0" u="none" strike="noStrike" cap="none">
                <a:solidFill>
                  <a:schemeClr val="dk1"/>
                </a:solidFill>
                <a:latin typeface="Arial"/>
                <a:ea typeface="Arial"/>
                <a:cs typeface="Arial"/>
                <a:sym typeface="Arial"/>
              </a:defRPr>
            </a:lvl7pPr>
            <a:lvl8pPr marL="1371600" marR="0" lvl="7" indent="0" algn="ctr" rtl="0">
              <a:spcBef>
                <a:spcPts val="0"/>
              </a:spcBef>
              <a:spcAft>
                <a:spcPts val="0"/>
              </a:spcAft>
              <a:buNone/>
              <a:defRPr sz="3200" b="1" i="0" u="none" strike="noStrike" cap="none">
                <a:solidFill>
                  <a:schemeClr val="dk1"/>
                </a:solidFill>
                <a:latin typeface="Arial"/>
                <a:ea typeface="Arial"/>
                <a:cs typeface="Arial"/>
                <a:sym typeface="Arial"/>
              </a:defRPr>
            </a:lvl8pPr>
            <a:lvl9pPr marL="1828800" marR="0" lvl="8" indent="0" algn="ctr" rtl="0">
              <a:spcBef>
                <a:spcPts val="0"/>
              </a:spcBef>
              <a:spcAft>
                <a:spcPts val="0"/>
              </a:spcAft>
              <a:buNone/>
              <a:defRPr sz="3200" b="1"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subTitle" idx="1"/>
          </p:nvPr>
        </p:nvSpPr>
        <p:spPr>
          <a:xfrm>
            <a:off x="1371600" y="2914650"/>
            <a:ext cx="6400800" cy="1314600"/>
          </a:xfrm>
          <a:prstGeom prst="rect">
            <a:avLst/>
          </a:prstGeom>
          <a:noFill/>
          <a:ln>
            <a:noFill/>
          </a:ln>
        </p:spPr>
        <p:txBody>
          <a:bodyPr lIns="91425" tIns="91425" rIns="91425" bIns="91425" anchor="t" anchorCtr="0"/>
          <a:lstStyle>
            <a:lvl1pPr marL="0" marR="0" lvl="0" indent="0" algn="ctr" rtl="0">
              <a:spcBef>
                <a:spcPts val="400"/>
              </a:spcBef>
              <a:spcAft>
                <a:spcPts val="0"/>
              </a:spcAft>
              <a:buClr>
                <a:srgbClr val="888888"/>
              </a:buClr>
              <a:buFont typeface="Arial"/>
              <a:buNone/>
              <a:defRPr sz="2000" b="0" i="0" u="none" strike="noStrike" cap="none">
                <a:solidFill>
                  <a:srgbClr val="888888"/>
                </a:solidFill>
                <a:latin typeface="Arial"/>
                <a:ea typeface="Arial"/>
                <a:cs typeface="Arial"/>
                <a:sym typeface="Arial"/>
              </a:defRPr>
            </a:lvl1pPr>
            <a:lvl2pPr marL="457200" marR="0" lvl="1" indent="0" algn="ctr" rtl="0">
              <a:spcBef>
                <a:spcPts val="320"/>
              </a:spcBef>
              <a:spcAft>
                <a:spcPts val="0"/>
              </a:spcAft>
              <a:buClr>
                <a:srgbClr val="888888"/>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280"/>
              </a:spcBef>
              <a:spcAft>
                <a:spcPts val="0"/>
              </a:spcAft>
              <a:buClr>
                <a:srgbClr val="888888"/>
              </a:buClr>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280"/>
              </a:spcBef>
              <a:spcAft>
                <a:spcPts val="0"/>
              </a:spcAft>
              <a:buClr>
                <a:srgbClr val="888888"/>
              </a:buClr>
              <a:buFont typeface="Arial"/>
              <a:buNone/>
              <a:defRPr sz="1400" b="0" i="0" u="none" strike="noStrike" cap="none">
                <a:solidFill>
                  <a:srgbClr val="888888"/>
                </a:solidFill>
                <a:latin typeface="Arial"/>
                <a:ea typeface="Arial"/>
                <a:cs typeface="Arial"/>
                <a:sym typeface="Arial"/>
              </a:defRPr>
            </a:lvl4pPr>
            <a:lvl5pPr marL="1828800" marR="0" lvl="4" indent="0" algn="ctr" rtl="0">
              <a:spcBef>
                <a:spcPts val="200"/>
              </a:spcBef>
              <a:spcAft>
                <a:spcPts val="0"/>
              </a:spcAft>
              <a:buClr>
                <a:srgbClr val="888888"/>
              </a:buClr>
              <a:buFont typeface="Arial"/>
              <a:buNone/>
              <a:defRPr sz="1000" b="0" i="0" u="none" strike="noStrike" cap="none">
                <a:solidFill>
                  <a:srgbClr val="888888"/>
                </a:solidFill>
                <a:latin typeface="Arial"/>
                <a:ea typeface="Arial"/>
                <a:cs typeface="Arial"/>
                <a:sym typeface="Arial"/>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82" name="Shape 82"/>
          <p:cNvSpPr txBox="1">
            <a:spLocks noGrp="1"/>
          </p:cNvSpPr>
          <p:nvPr>
            <p:ph type="sldNum" idx="12"/>
          </p:nvPr>
        </p:nvSpPr>
        <p:spPr>
          <a:xfrm>
            <a:off x="7010400" y="4907387"/>
            <a:ext cx="2133600" cy="273900"/>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000" b="0" i="0" u="none" strike="noStrike" cap="none">
                <a:solidFill>
                  <a:schemeClr val="accent6"/>
                </a:solidFill>
                <a:latin typeface="Arial"/>
                <a:ea typeface="Arial"/>
                <a:cs typeface="Arial"/>
                <a:sym typeface="Arial"/>
              </a:rPr>
              <a:t>‹#›</a:t>
            </a:fld>
            <a:r>
              <a:rPr lang="en" sz="1000">
                <a:solidFill>
                  <a:schemeClr val="accent6"/>
                </a:solidFill>
                <a:latin typeface="Arial"/>
                <a:ea typeface="Arial"/>
                <a:cs typeface="Arial"/>
                <a:sym typeface="Arial"/>
              </a:rPr>
              <a:t>/</a:t>
            </a:r>
            <a:fld id="{00000000-1234-1234-1234-123412341234}" type="slidenum">
              <a:rPr lang="en" sz="1000" b="0" i="0" u="none" strike="noStrike" cap="none">
                <a:solidFill>
                  <a:schemeClr val="accent6"/>
                </a:solidFill>
                <a:latin typeface="Arial"/>
                <a:ea typeface="Arial"/>
                <a:cs typeface="Arial"/>
                <a:sym typeface="Arial"/>
              </a:rPr>
              <a:t>‹#›</a:t>
            </a:fld>
            <a:endParaRPr lang="en" sz="1000" b="0" i="0" u="none" strike="noStrike" cap="none">
              <a:solidFill>
                <a:schemeClr val="accent6"/>
              </a:solidFill>
              <a:latin typeface="Arial"/>
              <a:ea typeface="Arial"/>
              <a:cs typeface="Arial"/>
              <a:sym typeface="Arial"/>
            </a:endParaRPr>
          </a:p>
        </p:txBody>
      </p:sp>
      <p:sp>
        <p:nvSpPr>
          <p:cNvPr id="83" name="Shape 83"/>
          <p:cNvSpPr txBox="1"/>
          <p:nvPr/>
        </p:nvSpPr>
        <p:spPr>
          <a:xfrm>
            <a:off x="79425" y="4907400"/>
            <a:ext cx="2965500" cy="183300"/>
          </a:xfrm>
          <a:prstGeom prst="rect">
            <a:avLst/>
          </a:prstGeom>
          <a:noFill/>
          <a:ln>
            <a:noFill/>
          </a:ln>
        </p:spPr>
        <p:txBody>
          <a:bodyPr lIns="91425" tIns="91425" rIns="91425" bIns="91425" anchor="t" anchorCtr="0">
            <a:noAutofit/>
          </a:bodyPr>
          <a:lstStyle/>
          <a:p>
            <a:pPr lvl="0" algn="ctr">
              <a:spcBef>
                <a:spcPts val="0"/>
              </a:spcBef>
              <a:buNone/>
            </a:pPr>
            <a:r>
              <a:rPr lang="en" sz="1000">
                <a:solidFill>
                  <a:srgbClr val="FFFFFF"/>
                </a:solidFill>
              </a:rPr>
              <a:t>EDM 2016</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457200" y="675084"/>
            <a:ext cx="8229600" cy="801299"/>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8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3200" b="1" i="0" u="none" strike="noStrike" cap="none">
                <a:solidFill>
                  <a:schemeClr val="dk1"/>
                </a:solidFill>
                <a:latin typeface="Arial"/>
                <a:ea typeface="Arial"/>
                <a:cs typeface="Arial"/>
                <a:sym typeface="Arial"/>
              </a:defRPr>
            </a:lvl2pPr>
            <a:lvl3pPr marL="0" marR="0" lvl="2" indent="0" algn="ctr" rtl="0">
              <a:spcBef>
                <a:spcPts val="0"/>
              </a:spcBef>
              <a:spcAft>
                <a:spcPts val="0"/>
              </a:spcAft>
              <a:buNone/>
              <a:defRPr sz="3200" b="1" i="0" u="none" strike="noStrike" cap="none">
                <a:solidFill>
                  <a:schemeClr val="dk1"/>
                </a:solidFill>
                <a:latin typeface="Arial"/>
                <a:ea typeface="Arial"/>
                <a:cs typeface="Arial"/>
                <a:sym typeface="Arial"/>
              </a:defRPr>
            </a:lvl3pPr>
            <a:lvl4pPr marL="0" marR="0" lvl="3" indent="0" algn="ctr" rtl="0">
              <a:spcBef>
                <a:spcPts val="0"/>
              </a:spcBef>
              <a:spcAft>
                <a:spcPts val="0"/>
              </a:spcAft>
              <a:buNone/>
              <a:defRPr sz="3200" b="1" i="0" u="none" strike="noStrike" cap="none">
                <a:solidFill>
                  <a:schemeClr val="dk1"/>
                </a:solidFill>
                <a:latin typeface="Arial"/>
                <a:ea typeface="Arial"/>
                <a:cs typeface="Arial"/>
                <a:sym typeface="Arial"/>
              </a:defRPr>
            </a:lvl4pPr>
            <a:lvl5pPr marL="0" marR="0" lvl="4" indent="0" algn="ctr" rtl="0">
              <a:spcBef>
                <a:spcPts val="0"/>
              </a:spcBef>
              <a:spcAft>
                <a:spcPts val="0"/>
              </a:spcAft>
              <a:buNone/>
              <a:defRPr sz="3200" b="1" i="0" u="none" strike="noStrike" cap="none">
                <a:solidFill>
                  <a:schemeClr val="dk1"/>
                </a:solidFill>
                <a:latin typeface="Arial"/>
                <a:ea typeface="Arial"/>
                <a:cs typeface="Arial"/>
                <a:sym typeface="Arial"/>
              </a:defRPr>
            </a:lvl5pPr>
            <a:lvl6pPr marL="457200" marR="0" lvl="5" indent="0" algn="ctr" rtl="0">
              <a:spcBef>
                <a:spcPts val="0"/>
              </a:spcBef>
              <a:spcAft>
                <a:spcPts val="0"/>
              </a:spcAft>
              <a:buNone/>
              <a:defRPr sz="3200" b="1" i="0" u="none" strike="noStrike" cap="none">
                <a:solidFill>
                  <a:schemeClr val="dk1"/>
                </a:solidFill>
                <a:latin typeface="Arial"/>
                <a:ea typeface="Arial"/>
                <a:cs typeface="Arial"/>
                <a:sym typeface="Arial"/>
              </a:defRPr>
            </a:lvl6pPr>
            <a:lvl7pPr marL="914400" marR="0" lvl="6" indent="0" algn="ctr" rtl="0">
              <a:spcBef>
                <a:spcPts val="0"/>
              </a:spcBef>
              <a:spcAft>
                <a:spcPts val="0"/>
              </a:spcAft>
              <a:buNone/>
              <a:defRPr sz="3200" b="1" i="0" u="none" strike="noStrike" cap="none">
                <a:solidFill>
                  <a:schemeClr val="dk1"/>
                </a:solidFill>
                <a:latin typeface="Arial"/>
                <a:ea typeface="Arial"/>
                <a:cs typeface="Arial"/>
                <a:sym typeface="Arial"/>
              </a:defRPr>
            </a:lvl7pPr>
            <a:lvl8pPr marL="1371600" marR="0" lvl="7" indent="0" algn="ctr" rtl="0">
              <a:spcBef>
                <a:spcPts val="0"/>
              </a:spcBef>
              <a:spcAft>
                <a:spcPts val="0"/>
              </a:spcAft>
              <a:buNone/>
              <a:defRPr sz="3200" b="1" i="0" u="none" strike="noStrike" cap="none">
                <a:solidFill>
                  <a:schemeClr val="dk1"/>
                </a:solidFill>
                <a:latin typeface="Arial"/>
                <a:ea typeface="Arial"/>
                <a:cs typeface="Arial"/>
                <a:sym typeface="Arial"/>
              </a:defRPr>
            </a:lvl8pPr>
            <a:lvl9pPr marL="1828800" marR="0" lvl="8" indent="0" algn="ctr" rtl="0">
              <a:spcBef>
                <a:spcPts val="0"/>
              </a:spcBef>
              <a:spcAft>
                <a:spcPts val="0"/>
              </a:spcAft>
              <a:buNone/>
              <a:defRPr sz="3200" b="1" i="0" u="none" strike="noStrike" cap="none">
                <a:solidFill>
                  <a:schemeClr val="dk1"/>
                </a:solidFill>
                <a:latin typeface="Arial"/>
                <a:ea typeface="Arial"/>
                <a:cs typeface="Arial"/>
                <a:sym typeface="Arial"/>
              </a:defRPr>
            </a:lvl9pPr>
          </a:lstStyle>
          <a:p>
            <a:endParaRPr/>
          </a:p>
        </p:txBody>
      </p:sp>
      <p:sp>
        <p:nvSpPr>
          <p:cNvPr id="86" name="Shape 86"/>
          <p:cNvSpPr txBox="1">
            <a:spLocks noGrp="1"/>
          </p:cNvSpPr>
          <p:nvPr>
            <p:ph type="body" idx="1"/>
          </p:nvPr>
        </p:nvSpPr>
        <p:spPr>
          <a:xfrm>
            <a:off x="457200" y="1200150"/>
            <a:ext cx="4038600" cy="3394500"/>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742950" marR="0" lvl="1" indent="-133350" algn="l" rtl="0">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1143000" marR="0" lvl="2" indent="-101600"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body" idx="2"/>
          </p:nvPr>
        </p:nvSpPr>
        <p:spPr>
          <a:xfrm>
            <a:off x="4648200" y="1200150"/>
            <a:ext cx="4038600" cy="3394500"/>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742950" marR="0" lvl="1" indent="-133350" algn="l" rtl="0">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1143000" marR="0" lvl="2" indent="-101600"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8" name="Shape 88"/>
          <p:cNvSpPr txBox="1">
            <a:spLocks noGrp="1"/>
          </p:cNvSpPr>
          <p:nvPr>
            <p:ph type="sldNum" idx="12"/>
          </p:nvPr>
        </p:nvSpPr>
        <p:spPr>
          <a:xfrm>
            <a:off x="7010400" y="4907387"/>
            <a:ext cx="2133600" cy="273900"/>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000" b="1" i="0" u="none" strike="noStrike" cap="none">
                <a:solidFill>
                  <a:schemeClr val="accent6"/>
                </a:solidFill>
                <a:latin typeface="Arial"/>
                <a:ea typeface="Arial"/>
                <a:cs typeface="Arial"/>
                <a:sym typeface="Arial"/>
              </a:rPr>
              <a:t>‹#›</a:t>
            </a:fld>
            <a:r>
              <a:rPr lang="en" sz="1000" b="1" i="0" u="none" strike="noStrike" cap="none">
                <a:solidFill>
                  <a:schemeClr val="accent6"/>
                </a:solidFill>
                <a:latin typeface="Arial"/>
                <a:ea typeface="Arial"/>
                <a:cs typeface="Arial"/>
                <a:sym typeface="Arial"/>
              </a:rPr>
              <a:t>/#</a:t>
            </a:r>
          </a:p>
        </p:txBody>
      </p:sp>
      <p:sp>
        <p:nvSpPr>
          <p:cNvPr id="89" name="Shape 89"/>
          <p:cNvSpPr txBox="1"/>
          <p:nvPr/>
        </p:nvSpPr>
        <p:spPr>
          <a:xfrm>
            <a:off x="79425" y="4907400"/>
            <a:ext cx="2965500" cy="183300"/>
          </a:xfrm>
          <a:prstGeom prst="rect">
            <a:avLst/>
          </a:prstGeom>
          <a:noFill/>
          <a:ln>
            <a:noFill/>
          </a:ln>
        </p:spPr>
        <p:txBody>
          <a:bodyPr lIns="91425" tIns="91425" rIns="91425" bIns="91425" anchor="t" anchorCtr="0">
            <a:noAutofit/>
          </a:bodyPr>
          <a:lstStyle/>
          <a:p>
            <a:pPr lvl="0" algn="ctr" rtl="0">
              <a:spcBef>
                <a:spcPts val="0"/>
              </a:spcBef>
              <a:buNone/>
            </a:pPr>
            <a:r>
              <a:rPr lang="en" sz="1000">
                <a:solidFill>
                  <a:srgbClr val="FFFFFF"/>
                </a:solidFill>
              </a:rPr>
              <a:t>EDM 2016</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457200" y="675084"/>
            <a:ext cx="8229600" cy="801299"/>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8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3200" b="1" i="0" u="none" strike="noStrike" cap="none">
                <a:solidFill>
                  <a:schemeClr val="dk1"/>
                </a:solidFill>
                <a:latin typeface="Arial"/>
                <a:ea typeface="Arial"/>
                <a:cs typeface="Arial"/>
                <a:sym typeface="Arial"/>
              </a:defRPr>
            </a:lvl2pPr>
            <a:lvl3pPr marL="0" marR="0" lvl="2" indent="0" algn="ctr" rtl="0">
              <a:spcBef>
                <a:spcPts val="0"/>
              </a:spcBef>
              <a:spcAft>
                <a:spcPts val="0"/>
              </a:spcAft>
              <a:buNone/>
              <a:defRPr sz="3200" b="1" i="0" u="none" strike="noStrike" cap="none">
                <a:solidFill>
                  <a:schemeClr val="dk1"/>
                </a:solidFill>
                <a:latin typeface="Arial"/>
                <a:ea typeface="Arial"/>
                <a:cs typeface="Arial"/>
                <a:sym typeface="Arial"/>
              </a:defRPr>
            </a:lvl3pPr>
            <a:lvl4pPr marL="0" marR="0" lvl="3" indent="0" algn="ctr" rtl="0">
              <a:spcBef>
                <a:spcPts val="0"/>
              </a:spcBef>
              <a:spcAft>
                <a:spcPts val="0"/>
              </a:spcAft>
              <a:buNone/>
              <a:defRPr sz="3200" b="1" i="0" u="none" strike="noStrike" cap="none">
                <a:solidFill>
                  <a:schemeClr val="dk1"/>
                </a:solidFill>
                <a:latin typeface="Arial"/>
                <a:ea typeface="Arial"/>
                <a:cs typeface="Arial"/>
                <a:sym typeface="Arial"/>
              </a:defRPr>
            </a:lvl4pPr>
            <a:lvl5pPr marL="0" marR="0" lvl="4" indent="0" algn="ctr" rtl="0">
              <a:spcBef>
                <a:spcPts val="0"/>
              </a:spcBef>
              <a:spcAft>
                <a:spcPts val="0"/>
              </a:spcAft>
              <a:buNone/>
              <a:defRPr sz="3200" b="1" i="0" u="none" strike="noStrike" cap="none">
                <a:solidFill>
                  <a:schemeClr val="dk1"/>
                </a:solidFill>
                <a:latin typeface="Arial"/>
                <a:ea typeface="Arial"/>
                <a:cs typeface="Arial"/>
                <a:sym typeface="Arial"/>
              </a:defRPr>
            </a:lvl5pPr>
            <a:lvl6pPr marL="457200" marR="0" lvl="5" indent="0" algn="ctr" rtl="0">
              <a:spcBef>
                <a:spcPts val="0"/>
              </a:spcBef>
              <a:spcAft>
                <a:spcPts val="0"/>
              </a:spcAft>
              <a:buNone/>
              <a:defRPr sz="3200" b="1" i="0" u="none" strike="noStrike" cap="none">
                <a:solidFill>
                  <a:schemeClr val="dk1"/>
                </a:solidFill>
                <a:latin typeface="Arial"/>
                <a:ea typeface="Arial"/>
                <a:cs typeface="Arial"/>
                <a:sym typeface="Arial"/>
              </a:defRPr>
            </a:lvl6pPr>
            <a:lvl7pPr marL="914400" marR="0" lvl="6" indent="0" algn="ctr" rtl="0">
              <a:spcBef>
                <a:spcPts val="0"/>
              </a:spcBef>
              <a:spcAft>
                <a:spcPts val="0"/>
              </a:spcAft>
              <a:buNone/>
              <a:defRPr sz="3200" b="1" i="0" u="none" strike="noStrike" cap="none">
                <a:solidFill>
                  <a:schemeClr val="dk1"/>
                </a:solidFill>
                <a:latin typeface="Arial"/>
                <a:ea typeface="Arial"/>
                <a:cs typeface="Arial"/>
                <a:sym typeface="Arial"/>
              </a:defRPr>
            </a:lvl7pPr>
            <a:lvl8pPr marL="1371600" marR="0" lvl="7" indent="0" algn="ctr" rtl="0">
              <a:spcBef>
                <a:spcPts val="0"/>
              </a:spcBef>
              <a:spcAft>
                <a:spcPts val="0"/>
              </a:spcAft>
              <a:buNone/>
              <a:defRPr sz="3200" b="1" i="0" u="none" strike="noStrike" cap="none">
                <a:solidFill>
                  <a:schemeClr val="dk1"/>
                </a:solidFill>
                <a:latin typeface="Arial"/>
                <a:ea typeface="Arial"/>
                <a:cs typeface="Arial"/>
                <a:sym typeface="Arial"/>
              </a:defRPr>
            </a:lvl8pPr>
            <a:lvl9pPr marL="1828800" marR="0" lvl="8" indent="0" algn="ctr" rtl="0">
              <a:spcBef>
                <a:spcPts val="0"/>
              </a:spcBef>
              <a:spcAft>
                <a:spcPts val="0"/>
              </a:spcAft>
              <a:buNone/>
              <a:defRPr sz="3200" b="1" i="0" u="none" strike="noStrike" cap="none">
                <a:solidFill>
                  <a:schemeClr val="dk1"/>
                </a:solidFill>
                <a:latin typeface="Arial"/>
                <a:ea typeface="Arial"/>
                <a:cs typeface="Arial"/>
                <a:sym typeface="Arial"/>
              </a:defRPr>
            </a:lvl9pPr>
          </a:lstStyle>
          <a:p>
            <a:endParaRPr/>
          </a:p>
        </p:txBody>
      </p:sp>
      <p:sp>
        <p:nvSpPr>
          <p:cNvPr id="92" name="Shape 92"/>
          <p:cNvSpPr txBox="1">
            <a:spLocks noGrp="1"/>
          </p:cNvSpPr>
          <p:nvPr>
            <p:ph type="body" idx="1"/>
          </p:nvPr>
        </p:nvSpPr>
        <p:spPr>
          <a:xfrm>
            <a:off x="457200" y="2266950"/>
            <a:ext cx="8229600" cy="2327700"/>
          </a:xfrm>
          <a:prstGeom prst="rect">
            <a:avLst/>
          </a:prstGeom>
          <a:noFill/>
          <a:ln>
            <a:noFill/>
          </a:ln>
        </p:spPr>
        <p:txBody>
          <a:bodyPr lIns="91425" tIns="91425" rIns="91425" bIns="91425" anchor="t" anchorCtr="0"/>
          <a:lstStyle>
            <a:lvl1pPr marL="342900" marR="0" lvl="0" indent="-215900"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1pPr>
            <a:lvl2pPr marL="742950" marR="0" lvl="1" indent="-184150"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39700" algn="l" rtl="0">
              <a:spcBef>
                <a:spcPts val="280"/>
              </a:spcBef>
              <a:spcAft>
                <a:spcPts val="0"/>
              </a:spcAft>
              <a:buClr>
                <a:schemeClr val="dk1"/>
              </a:buClr>
              <a:buSzPct val="100000"/>
              <a:buFont typeface="Arial"/>
              <a:buChar char="•"/>
              <a:defRPr sz="1400" b="0" i="0" u="none" strike="noStrike" cap="none">
                <a:solidFill>
                  <a:schemeClr val="dk1"/>
                </a:solidFill>
                <a:latin typeface="Arial"/>
                <a:ea typeface="Arial"/>
                <a:cs typeface="Arial"/>
                <a:sym typeface="Arial"/>
              </a:defRPr>
            </a:lvl3pPr>
            <a:lvl4pPr marL="1600200" marR="0" lvl="3" indent="-139700" algn="l" rtl="0">
              <a:spcBef>
                <a:spcPts val="280"/>
              </a:spcBef>
              <a:spcAft>
                <a:spcPts val="0"/>
              </a:spcAft>
              <a:buClr>
                <a:schemeClr val="dk1"/>
              </a:buClr>
              <a:buSzPct val="100000"/>
              <a:buFont typeface="Arial"/>
              <a:buChar char="–"/>
              <a:defRPr sz="1400" b="0" i="0" u="none" strike="noStrike" cap="none">
                <a:solidFill>
                  <a:schemeClr val="dk1"/>
                </a:solidFill>
                <a:latin typeface="Arial"/>
                <a:ea typeface="Arial"/>
                <a:cs typeface="Arial"/>
                <a:sym typeface="Arial"/>
              </a:defRPr>
            </a:lvl4pPr>
            <a:lvl5pPr marL="2057400" marR="0" lvl="4" indent="-165100" algn="l" rtl="0">
              <a:spcBef>
                <a:spcPts val="200"/>
              </a:spcBef>
              <a:spcAft>
                <a:spcPts val="0"/>
              </a:spcAft>
              <a:buClr>
                <a:schemeClr val="dk1"/>
              </a:buClr>
              <a:buSzPct val="100000"/>
              <a:buFont typeface="Arial"/>
              <a:buChar char="»"/>
              <a:defRPr sz="1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dt" idx="10"/>
          </p:nvPr>
        </p:nvSpPr>
        <p:spPr>
          <a:xfrm>
            <a:off x="457200" y="4767262"/>
            <a:ext cx="2133600" cy="273900"/>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ftr" idx="11"/>
          </p:nvPr>
        </p:nvSpPr>
        <p:spPr>
          <a:xfrm>
            <a:off x="3124200" y="4767262"/>
            <a:ext cx="2895600" cy="2739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5" name="Shape 95"/>
          <p:cNvSpPr txBox="1">
            <a:spLocks noGrp="1"/>
          </p:cNvSpPr>
          <p:nvPr>
            <p:ph type="sldNum" idx="12"/>
          </p:nvPr>
        </p:nvSpPr>
        <p:spPr>
          <a:xfrm>
            <a:off x="6553200" y="4767262"/>
            <a:ext cx="2133600" cy="273900"/>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rgbClr val="888888"/>
                </a:solidFill>
                <a:latin typeface="Arial"/>
                <a:ea typeface="Arial"/>
                <a:cs typeface="Arial"/>
                <a:sym typeface="Arial"/>
              </a:rPr>
              <a:t>‹#›</a:t>
            </a:fld>
            <a:endParaRPr lang="en" sz="1200">
              <a:solidFill>
                <a:srgbClr val="888888"/>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457200" y="446416"/>
            <a:ext cx="3008400" cy="63000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3200" b="1" i="0" u="none" strike="noStrike" cap="none">
                <a:solidFill>
                  <a:schemeClr val="dk1"/>
                </a:solidFill>
                <a:latin typeface="Arial"/>
                <a:ea typeface="Arial"/>
                <a:cs typeface="Arial"/>
                <a:sym typeface="Arial"/>
              </a:defRPr>
            </a:lvl2pPr>
            <a:lvl3pPr marL="0" marR="0" lvl="2" indent="0" algn="ctr" rtl="0">
              <a:spcBef>
                <a:spcPts val="0"/>
              </a:spcBef>
              <a:spcAft>
                <a:spcPts val="0"/>
              </a:spcAft>
              <a:buNone/>
              <a:defRPr sz="3200" b="1" i="0" u="none" strike="noStrike" cap="none">
                <a:solidFill>
                  <a:schemeClr val="dk1"/>
                </a:solidFill>
                <a:latin typeface="Arial"/>
                <a:ea typeface="Arial"/>
                <a:cs typeface="Arial"/>
                <a:sym typeface="Arial"/>
              </a:defRPr>
            </a:lvl3pPr>
            <a:lvl4pPr marL="0" marR="0" lvl="3" indent="0" algn="ctr" rtl="0">
              <a:spcBef>
                <a:spcPts val="0"/>
              </a:spcBef>
              <a:spcAft>
                <a:spcPts val="0"/>
              </a:spcAft>
              <a:buNone/>
              <a:defRPr sz="3200" b="1" i="0" u="none" strike="noStrike" cap="none">
                <a:solidFill>
                  <a:schemeClr val="dk1"/>
                </a:solidFill>
                <a:latin typeface="Arial"/>
                <a:ea typeface="Arial"/>
                <a:cs typeface="Arial"/>
                <a:sym typeface="Arial"/>
              </a:defRPr>
            </a:lvl4pPr>
            <a:lvl5pPr marL="0" marR="0" lvl="4" indent="0" algn="ctr" rtl="0">
              <a:spcBef>
                <a:spcPts val="0"/>
              </a:spcBef>
              <a:spcAft>
                <a:spcPts val="0"/>
              </a:spcAft>
              <a:buNone/>
              <a:defRPr sz="3200" b="1" i="0" u="none" strike="noStrike" cap="none">
                <a:solidFill>
                  <a:schemeClr val="dk1"/>
                </a:solidFill>
                <a:latin typeface="Arial"/>
                <a:ea typeface="Arial"/>
                <a:cs typeface="Arial"/>
                <a:sym typeface="Arial"/>
              </a:defRPr>
            </a:lvl5pPr>
            <a:lvl6pPr marL="457200" marR="0" lvl="5" indent="0" algn="ctr" rtl="0">
              <a:spcBef>
                <a:spcPts val="0"/>
              </a:spcBef>
              <a:spcAft>
                <a:spcPts val="0"/>
              </a:spcAft>
              <a:buNone/>
              <a:defRPr sz="3200" b="1" i="0" u="none" strike="noStrike" cap="none">
                <a:solidFill>
                  <a:schemeClr val="dk1"/>
                </a:solidFill>
                <a:latin typeface="Arial"/>
                <a:ea typeface="Arial"/>
                <a:cs typeface="Arial"/>
                <a:sym typeface="Arial"/>
              </a:defRPr>
            </a:lvl6pPr>
            <a:lvl7pPr marL="914400" marR="0" lvl="6" indent="0" algn="ctr" rtl="0">
              <a:spcBef>
                <a:spcPts val="0"/>
              </a:spcBef>
              <a:spcAft>
                <a:spcPts val="0"/>
              </a:spcAft>
              <a:buNone/>
              <a:defRPr sz="3200" b="1" i="0" u="none" strike="noStrike" cap="none">
                <a:solidFill>
                  <a:schemeClr val="dk1"/>
                </a:solidFill>
                <a:latin typeface="Arial"/>
                <a:ea typeface="Arial"/>
                <a:cs typeface="Arial"/>
                <a:sym typeface="Arial"/>
              </a:defRPr>
            </a:lvl7pPr>
            <a:lvl8pPr marL="1371600" marR="0" lvl="7" indent="0" algn="ctr" rtl="0">
              <a:spcBef>
                <a:spcPts val="0"/>
              </a:spcBef>
              <a:spcAft>
                <a:spcPts val="0"/>
              </a:spcAft>
              <a:buNone/>
              <a:defRPr sz="3200" b="1" i="0" u="none" strike="noStrike" cap="none">
                <a:solidFill>
                  <a:schemeClr val="dk1"/>
                </a:solidFill>
                <a:latin typeface="Arial"/>
                <a:ea typeface="Arial"/>
                <a:cs typeface="Arial"/>
                <a:sym typeface="Arial"/>
              </a:defRPr>
            </a:lvl8pPr>
            <a:lvl9pPr marL="1828800" marR="0" lvl="8" indent="0" algn="ctr" rtl="0">
              <a:spcBef>
                <a:spcPts val="0"/>
              </a:spcBef>
              <a:spcAft>
                <a:spcPts val="0"/>
              </a:spcAft>
              <a:buNone/>
              <a:defRPr sz="3200" b="1" i="0" u="none" strike="noStrike" cap="none">
                <a:solidFill>
                  <a:schemeClr val="dk1"/>
                </a:solidFill>
                <a:latin typeface="Arial"/>
                <a:ea typeface="Arial"/>
                <a:cs typeface="Arial"/>
                <a:sym typeface="Arial"/>
              </a:defRPr>
            </a:lvl9pPr>
          </a:lstStyle>
          <a:p>
            <a:endParaRPr/>
          </a:p>
        </p:txBody>
      </p:sp>
      <p:sp>
        <p:nvSpPr>
          <p:cNvPr id="98" name="Shape 98"/>
          <p:cNvSpPr txBox="1">
            <a:spLocks noGrp="1"/>
          </p:cNvSpPr>
          <p:nvPr>
            <p:ph type="body" idx="1"/>
          </p:nvPr>
        </p:nvSpPr>
        <p:spPr>
          <a:xfrm>
            <a:off x="3575050" y="446417"/>
            <a:ext cx="5111700" cy="4148100"/>
          </a:xfrm>
          <a:prstGeom prst="rect">
            <a:avLst/>
          </a:prstGeom>
          <a:noFill/>
          <a:ln>
            <a:noFill/>
          </a:ln>
        </p:spPr>
        <p:txBody>
          <a:bodyPr lIns="91425" tIns="91425" rIns="91425" bIns="91425" anchor="t" anchorCtr="0"/>
          <a:lstStyle>
            <a:lvl1pPr marL="342900" marR="0" lvl="0" indent="-215900"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1pPr>
            <a:lvl2pPr marL="742950" marR="0" lvl="1" indent="-184150"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52400" algn="l" rtl="0">
              <a:spcBef>
                <a:spcPts val="240"/>
              </a:spcBef>
              <a:spcAft>
                <a:spcPts val="0"/>
              </a:spcAft>
              <a:buClr>
                <a:schemeClr val="dk1"/>
              </a:buClr>
              <a:buSzPct val="100000"/>
              <a:buFont typeface="Arial"/>
              <a:buChar char="•"/>
              <a:defRPr sz="1200" b="0" i="0" u="none" strike="noStrike" cap="none">
                <a:solidFill>
                  <a:schemeClr val="dk1"/>
                </a:solidFill>
                <a:latin typeface="Arial"/>
                <a:ea typeface="Arial"/>
                <a:cs typeface="Arial"/>
                <a:sym typeface="Arial"/>
              </a:defRPr>
            </a:lvl3pPr>
            <a:lvl4pPr marL="1600200" marR="0" lvl="3" indent="-101600"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2057400" marR="0" lvl="4" indent="-101600"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9" name="Shape 99"/>
          <p:cNvSpPr txBox="1">
            <a:spLocks noGrp="1"/>
          </p:cNvSpPr>
          <p:nvPr>
            <p:ph type="body" idx="2"/>
          </p:nvPr>
        </p:nvSpPr>
        <p:spPr>
          <a:xfrm>
            <a:off x="457200" y="1076325"/>
            <a:ext cx="3008400" cy="3518400"/>
          </a:xfrm>
          <a:prstGeom prst="rect">
            <a:avLst/>
          </a:prstGeom>
          <a:noFill/>
          <a:ln>
            <a:noFill/>
          </a:ln>
        </p:spPr>
        <p:txBody>
          <a:bodyPr lIns="91425" tIns="91425" rIns="91425" bIns="91425" anchor="t" anchorCtr="0"/>
          <a:lstStyle>
            <a:lvl1pPr marL="0" marR="0" lvl="0"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1pPr>
            <a:lvl2pPr marL="457200" marR="0" lvl="1" indent="0" algn="l" rtl="0">
              <a:spcBef>
                <a:spcPts val="240"/>
              </a:spcBef>
              <a:spcAft>
                <a:spcPts val="0"/>
              </a:spcAft>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spcAft>
                <a:spcPts val="0"/>
              </a:spcAft>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0" name="Shape 100"/>
          <p:cNvSpPr txBox="1">
            <a:spLocks noGrp="1"/>
          </p:cNvSpPr>
          <p:nvPr>
            <p:ph type="dt" idx="10"/>
          </p:nvPr>
        </p:nvSpPr>
        <p:spPr>
          <a:xfrm>
            <a:off x="457200" y="4767262"/>
            <a:ext cx="2133600" cy="273900"/>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1" name="Shape 101"/>
          <p:cNvSpPr txBox="1">
            <a:spLocks noGrp="1"/>
          </p:cNvSpPr>
          <p:nvPr>
            <p:ph type="ftr" idx="11"/>
          </p:nvPr>
        </p:nvSpPr>
        <p:spPr>
          <a:xfrm>
            <a:off x="3124200" y="4767262"/>
            <a:ext cx="2895600" cy="2739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2" name="Shape 102"/>
          <p:cNvSpPr txBox="1">
            <a:spLocks noGrp="1"/>
          </p:cNvSpPr>
          <p:nvPr>
            <p:ph type="sldNum" idx="12"/>
          </p:nvPr>
        </p:nvSpPr>
        <p:spPr>
          <a:xfrm>
            <a:off x="6553200" y="4767262"/>
            <a:ext cx="2133600" cy="273900"/>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rgbClr val="888888"/>
                </a:solidFill>
                <a:latin typeface="Arial"/>
                <a:ea typeface="Arial"/>
                <a:cs typeface="Arial"/>
                <a:sym typeface="Arial"/>
              </a:rPr>
              <a:t>‹#›</a:t>
            </a:fld>
            <a:endParaRPr lang="en" sz="1200">
              <a:solidFill>
                <a:srgbClr val="888888"/>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1792288" y="3600450"/>
            <a:ext cx="5486400" cy="42510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3200" b="1" i="0" u="none" strike="noStrike" cap="none">
                <a:solidFill>
                  <a:schemeClr val="dk1"/>
                </a:solidFill>
                <a:latin typeface="Arial"/>
                <a:ea typeface="Arial"/>
                <a:cs typeface="Arial"/>
                <a:sym typeface="Arial"/>
              </a:defRPr>
            </a:lvl2pPr>
            <a:lvl3pPr marL="0" marR="0" lvl="2" indent="0" algn="ctr" rtl="0">
              <a:spcBef>
                <a:spcPts val="0"/>
              </a:spcBef>
              <a:spcAft>
                <a:spcPts val="0"/>
              </a:spcAft>
              <a:buNone/>
              <a:defRPr sz="3200" b="1" i="0" u="none" strike="noStrike" cap="none">
                <a:solidFill>
                  <a:schemeClr val="dk1"/>
                </a:solidFill>
                <a:latin typeface="Arial"/>
                <a:ea typeface="Arial"/>
                <a:cs typeface="Arial"/>
                <a:sym typeface="Arial"/>
              </a:defRPr>
            </a:lvl3pPr>
            <a:lvl4pPr marL="0" marR="0" lvl="3" indent="0" algn="ctr" rtl="0">
              <a:spcBef>
                <a:spcPts val="0"/>
              </a:spcBef>
              <a:spcAft>
                <a:spcPts val="0"/>
              </a:spcAft>
              <a:buNone/>
              <a:defRPr sz="3200" b="1" i="0" u="none" strike="noStrike" cap="none">
                <a:solidFill>
                  <a:schemeClr val="dk1"/>
                </a:solidFill>
                <a:latin typeface="Arial"/>
                <a:ea typeface="Arial"/>
                <a:cs typeface="Arial"/>
                <a:sym typeface="Arial"/>
              </a:defRPr>
            </a:lvl4pPr>
            <a:lvl5pPr marL="0" marR="0" lvl="4" indent="0" algn="ctr" rtl="0">
              <a:spcBef>
                <a:spcPts val="0"/>
              </a:spcBef>
              <a:spcAft>
                <a:spcPts val="0"/>
              </a:spcAft>
              <a:buNone/>
              <a:defRPr sz="3200" b="1" i="0" u="none" strike="noStrike" cap="none">
                <a:solidFill>
                  <a:schemeClr val="dk1"/>
                </a:solidFill>
                <a:latin typeface="Arial"/>
                <a:ea typeface="Arial"/>
                <a:cs typeface="Arial"/>
                <a:sym typeface="Arial"/>
              </a:defRPr>
            </a:lvl5pPr>
            <a:lvl6pPr marL="457200" marR="0" lvl="5" indent="0" algn="ctr" rtl="0">
              <a:spcBef>
                <a:spcPts val="0"/>
              </a:spcBef>
              <a:spcAft>
                <a:spcPts val="0"/>
              </a:spcAft>
              <a:buNone/>
              <a:defRPr sz="3200" b="1" i="0" u="none" strike="noStrike" cap="none">
                <a:solidFill>
                  <a:schemeClr val="dk1"/>
                </a:solidFill>
                <a:latin typeface="Arial"/>
                <a:ea typeface="Arial"/>
                <a:cs typeface="Arial"/>
                <a:sym typeface="Arial"/>
              </a:defRPr>
            </a:lvl6pPr>
            <a:lvl7pPr marL="914400" marR="0" lvl="6" indent="0" algn="ctr" rtl="0">
              <a:spcBef>
                <a:spcPts val="0"/>
              </a:spcBef>
              <a:spcAft>
                <a:spcPts val="0"/>
              </a:spcAft>
              <a:buNone/>
              <a:defRPr sz="3200" b="1" i="0" u="none" strike="noStrike" cap="none">
                <a:solidFill>
                  <a:schemeClr val="dk1"/>
                </a:solidFill>
                <a:latin typeface="Arial"/>
                <a:ea typeface="Arial"/>
                <a:cs typeface="Arial"/>
                <a:sym typeface="Arial"/>
              </a:defRPr>
            </a:lvl7pPr>
            <a:lvl8pPr marL="1371600" marR="0" lvl="7" indent="0" algn="ctr" rtl="0">
              <a:spcBef>
                <a:spcPts val="0"/>
              </a:spcBef>
              <a:spcAft>
                <a:spcPts val="0"/>
              </a:spcAft>
              <a:buNone/>
              <a:defRPr sz="3200" b="1" i="0" u="none" strike="noStrike" cap="none">
                <a:solidFill>
                  <a:schemeClr val="dk1"/>
                </a:solidFill>
                <a:latin typeface="Arial"/>
                <a:ea typeface="Arial"/>
                <a:cs typeface="Arial"/>
                <a:sym typeface="Arial"/>
              </a:defRPr>
            </a:lvl8pPr>
            <a:lvl9pPr marL="1828800" marR="0" lvl="8" indent="0" algn="ctr" rtl="0">
              <a:spcBef>
                <a:spcPts val="0"/>
              </a:spcBef>
              <a:spcAft>
                <a:spcPts val="0"/>
              </a:spcAft>
              <a:buNone/>
              <a:defRPr sz="3200" b="1" i="0" u="none" strike="noStrike" cap="none">
                <a:solidFill>
                  <a:schemeClr val="dk1"/>
                </a:solidFill>
                <a:latin typeface="Arial"/>
                <a:ea typeface="Arial"/>
                <a:cs typeface="Arial"/>
                <a:sym typeface="Arial"/>
              </a:defRPr>
            </a:lvl9pPr>
          </a:lstStyle>
          <a:p>
            <a:endParaRPr/>
          </a:p>
        </p:txBody>
      </p:sp>
      <p:sp>
        <p:nvSpPr>
          <p:cNvPr id="105" name="Shape 105"/>
          <p:cNvSpPr>
            <a:spLocks noGrp="1"/>
          </p:cNvSpPr>
          <p:nvPr>
            <p:ph type="pic" idx="2"/>
          </p:nvPr>
        </p:nvSpPr>
        <p:spPr>
          <a:xfrm>
            <a:off x="1792288" y="459581"/>
            <a:ext cx="5486400" cy="3086100"/>
          </a:xfrm>
          <a:prstGeom prst="rect">
            <a:avLst/>
          </a:prstGeom>
          <a:noFill/>
          <a:ln>
            <a:noFill/>
          </a:ln>
        </p:spPr>
        <p:txBody>
          <a:bodyPr lIns="91425" tIns="91425" rIns="91425" bIns="91425" anchor="t" anchorCtr="0"/>
          <a:lstStyle>
            <a:lvl1pPr marL="0" marR="0" lvl="0" indent="0" algn="l" rtl="0">
              <a:spcBef>
                <a:spcPts val="640"/>
              </a:spcBef>
              <a:spcAft>
                <a:spcPts val="0"/>
              </a:spcAft>
              <a:buClr>
                <a:schemeClr val="dk1"/>
              </a:buClr>
              <a:buFont typeface="Arial"/>
              <a:buNone/>
              <a:defRPr sz="3200" b="0" i="0" u="none" strike="noStrike" cap="none">
                <a:solidFill>
                  <a:schemeClr val="dk1"/>
                </a:solidFill>
                <a:latin typeface="Arial"/>
                <a:ea typeface="Arial"/>
                <a:cs typeface="Arial"/>
                <a:sym typeface="Arial"/>
              </a:defRPr>
            </a:lvl1pPr>
            <a:lvl2pPr marL="457200" marR="0" lvl="1" indent="0" algn="l" rtl="0">
              <a:spcBef>
                <a:spcPts val="560"/>
              </a:spcBef>
              <a:spcAft>
                <a:spcPts val="0"/>
              </a:spcAft>
              <a:buClr>
                <a:schemeClr val="dk1"/>
              </a:buClr>
              <a:buFont typeface="Arial"/>
              <a:buNone/>
              <a:defRPr sz="2800" b="0" i="0" u="none" strike="noStrike" cap="none">
                <a:solidFill>
                  <a:schemeClr val="dk1"/>
                </a:solidFill>
                <a:latin typeface="Arial"/>
                <a:ea typeface="Arial"/>
                <a:cs typeface="Arial"/>
                <a:sym typeface="Arial"/>
              </a:defRPr>
            </a:lvl2pPr>
            <a:lvl3pPr marL="914400" marR="0" lvl="2" indent="0" algn="l" rtl="0">
              <a:spcBef>
                <a:spcPts val="480"/>
              </a:spcBef>
              <a:spcAft>
                <a:spcPts val="0"/>
              </a:spcAft>
              <a:buClr>
                <a:schemeClr val="dk1"/>
              </a:buClr>
              <a:buFont typeface="Arial"/>
              <a:buNone/>
              <a:defRPr sz="2400" b="0" i="0" u="none" strike="noStrike" cap="none">
                <a:solidFill>
                  <a:schemeClr val="dk1"/>
                </a:solidFill>
                <a:latin typeface="Arial"/>
                <a:ea typeface="Arial"/>
                <a:cs typeface="Arial"/>
                <a:sym typeface="Arial"/>
              </a:defRPr>
            </a:lvl3pPr>
            <a:lvl4pPr marL="1371600" marR="0" lvl="3" indent="0" algn="l" rtl="0">
              <a:spcBef>
                <a:spcPts val="400"/>
              </a:spcBef>
              <a:spcAft>
                <a:spcPts val="0"/>
              </a:spcAft>
              <a:buClr>
                <a:schemeClr val="dk1"/>
              </a:buClr>
              <a:buFont typeface="Arial"/>
              <a:buNone/>
              <a:defRPr sz="2000" b="0" i="0" u="none" strike="noStrike" cap="none">
                <a:solidFill>
                  <a:schemeClr val="dk1"/>
                </a:solidFill>
                <a:latin typeface="Arial"/>
                <a:ea typeface="Arial"/>
                <a:cs typeface="Arial"/>
                <a:sym typeface="Arial"/>
              </a:defRPr>
            </a:lvl4pPr>
            <a:lvl5pPr marL="1828800" marR="0" lvl="4" indent="0" algn="l" rtl="0">
              <a:spcBef>
                <a:spcPts val="400"/>
              </a:spcBef>
              <a:spcAft>
                <a:spcPts val="0"/>
              </a:spcAft>
              <a:buClr>
                <a:schemeClr val="dk1"/>
              </a:buClr>
              <a:buFont typeface="Arial"/>
              <a:buNone/>
              <a:defRPr sz="2000" b="0" i="0" u="none" strike="noStrike" cap="none">
                <a:solidFill>
                  <a:schemeClr val="dk1"/>
                </a:solidFill>
                <a:latin typeface="Arial"/>
                <a:ea typeface="Arial"/>
                <a:cs typeface="Arial"/>
                <a:sym typeface="Arial"/>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6" name="Shape 106"/>
          <p:cNvSpPr txBox="1">
            <a:spLocks noGrp="1"/>
          </p:cNvSpPr>
          <p:nvPr>
            <p:ph type="body" idx="1"/>
          </p:nvPr>
        </p:nvSpPr>
        <p:spPr>
          <a:xfrm>
            <a:off x="1792288" y="4025503"/>
            <a:ext cx="5486400" cy="603600"/>
          </a:xfrm>
          <a:prstGeom prst="rect">
            <a:avLst/>
          </a:prstGeom>
          <a:noFill/>
          <a:ln>
            <a:noFill/>
          </a:ln>
        </p:spPr>
        <p:txBody>
          <a:bodyPr lIns="91425" tIns="91425" rIns="91425" bIns="91425" anchor="t" anchorCtr="0"/>
          <a:lstStyle>
            <a:lvl1pPr marL="0" marR="0" lvl="0"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1pPr>
            <a:lvl2pPr marL="457200" marR="0" lvl="1" indent="0" algn="l" rtl="0">
              <a:spcBef>
                <a:spcPts val="240"/>
              </a:spcBef>
              <a:spcAft>
                <a:spcPts val="0"/>
              </a:spcAft>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spcAft>
                <a:spcPts val="0"/>
              </a:spcAft>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7" name="Shape 107"/>
          <p:cNvSpPr txBox="1">
            <a:spLocks noGrp="1"/>
          </p:cNvSpPr>
          <p:nvPr>
            <p:ph type="dt" idx="10"/>
          </p:nvPr>
        </p:nvSpPr>
        <p:spPr>
          <a:xfrm>
            <a:off x="457200" y="4767262"/>
            <a:ext cx="2133600" cy="273900"/>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8" name="Shape 108"/>
          <p:cNvSpPr txBox="1">
            <a:spLocks noGrp="1"/>
          </p:cNvSpPr>
          <p:nvPr>
            <p:ph type="ftr" idx="11"/>
          </p:nvPr>
        </p:nvSpPr>
        <p:spPr>
          <a:xfrm>
            <a:off x="3124200" y="4767262"/>
            <a:ext cx="2895600" cy="2739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9" name="Shape 109"/>
          <p:cNvSpPr txBox="1">
            <a:spLocks noGrp="1"/>
          </p:cNvSpPr>
          <p:nvPr>
            <p:ph type="sldNum" idx="12"/>
          </p:nvPr>
        </p:nvSpPr>
        <p:spPr>
          <a:xfrm>
            <a:off x="6553200" y="4767262"/>
            <a:ext cx="2133600" cy="273900"/>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rgbClr val="888888"/>
                </a:solidFill>
                <a:latin typeface="Arial"/>
                <a:ea typeface="Arial"/>
                <a:cs typeface="Arial"/>
                <a:sym typeface="Arial"/>
              </a:rPr>
              <a:t>‹#›</a:t>
            </a:fld>
            <a:endParaRPr lang="en" sz="1200">
              <a:solidFill>
                <a:srgbClr val="888888"/>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5"/>
        <p:cNvGrpSpPr/>
        <p:nvPr/>
      </p:nvGrpSpPr>
      <p:grpSpPr>
        <a:xfrm>
          <a:off x="0" y="0"/>
          <a:ext cx="0" cy="0"/>
          <a:chOff x="0" y="0"/>
          <a:chExt cx="0" cy="0"/>
        </a:xfrm>
      </p:grpSpPr>
      <p:sp>
        <p:nvSpPr>
          <p:cNvPr id="26" name="Shape 26"/>
          <p:cNvSpPr/>
          <p:nvPr/>
        </p:nvSpPr>
        <p:spPr>
          <a:xfrm>
            <a:off x="0" y="228600"/>
            <a:ext cx="9144000" cy="742800"/>
          </a:xfrm>
          <a:prstGeom prst="rect">
            <a:avLst/>
          </a:prstGeom>
          <a:solidFill>
            <a:srgbClr val="EFEFEF"/>
          </a:solidFill>
          <a:ln>
            <a:noFill/>
          </a:ln>
        </p:spPr>
        <p:txBody>
          <a:bodyPr lIns="91425" tIns="91425" rIns="91425" bIns="91425" anchor="ctr" anchorCtr="0">
            <a:noAutofit/>
          </a:bodyPr>
          <a:lstStyle/>
          <a:p>
            <a:pPr lvl="0">
              <a:spcBef>
                <a:spcPts val="0"/>
              </a:spcBef>
              <a:buNone/>
            </a:pPr>
            <a:endParaRPr/>
          </a:p>
        </p:txBody>
      </p:sp>
      <p:sp>
        <p:nvSpPr>
          <p:cNvPr id="27" name="Shape 27"/>
          <p:cNvSpPr txBox="1">
            <a:spLocks noGrp="1"/>
          </p:cNvSpPr>
          <p:nvPr>
            <p:ph type="title"/>
          </p:nvPr>
        </p:nvSpPr>
        <p:spPr>
          <a:xfrm>
            <a:off x="152400" y="228600"/>
            <a:ext cx="8839200" cy="742800"/>
          </a:xfrm>
          <a:prstGeom prst="rect">
            <a:avLst/>
          </a:prstGeom>
        </p:spPr>
        <p:txBody>
          <a:bodyPr lIns="91425" tIns="91425" rIns="91425" bIns="91425" anchor="ctr" anchorCtr="0"/>
          <a:lstStyle>
            <a:lvl1pPr lvl="0" rtl="0">
              <a:spcBef>
                <a:spcPts val="0"/>
              </a:spcBef>
              <a:buClr>
                <a:srgbClr val="BD0000"/>
              </a:buClr>
              <a:defRPr>
                <a:solidFill>
                  <a:srgbClr val="BD0000"/>
                </a:solidFill>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8" name="Shape 28"/>
          <p:cNvSpPr txBox="1">
            <a:spLocks noGrp="1"/>
          </p:cNvSpPr>
          <p:nvPr>
            <p:ph type="body" idx="1"/>
          </p:nvPr>
        </p:nvSpPr>
        <p:spPr>
          <a:xfrm>
            <a:off x="228600" y="1009650"/>
            <a:ext cx="8763000" cy="3486000"/>
          </a:xfrm>
          <a:prstGeom prst="rect">
            <a:avLst/>
          </a:prstGeom>
        </p:spPr>
        <p:txBody>
          <a:bodyPr lIns="91425" tIns="91425" rIns="91425" bIns="91425" anchor="t" anchorCtr="0"/>
          <a:lstStyle>
            <a:lvl1pPr lvl="0" rtl="0">
              <a:spcBef>
                <a:spcPts val="0"/>
              </a:spcBef>
              <a:defRPr/>
            </a:lvl1pPr>
            <a:lvl2pPr lvl="1" rtl="0">
              <a:spcBef>
                <a:spcPts val="0"/>
              </a:spcBef>
              <a:buSzPct val="100000"/>
              <a:defRPr sz="2000"/>
            </a:lvl2pPr>
            <a:lvl3pPr lvl="2" rtl="0">
              <a:spcBef>
                <a:spcPts val="0"/>
              </a:spcBef>
              <a:buSzPct val="100000"/>
              <a:defRPr sz="18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29" name="Shape 29"/>
          <p:cNvSpPr txBox="1">
            <a:spLocks noGrp="1"/>
          </p:cNvSpPr>
          <p:nvPr>
            <p:ph type="subTitle" idx="2"/>
          </p:nvPr>
        </p:nvSpPr>
        <p:spPr>
          <a:xfrm>
            <a:off x="3062700" y="4908150"/>
            <a:ext cx="3018600" cy="235500"/>
          </a:xfrm>
          <a:prstGeom prst="rect">
            <a:avLst/>
          </a:prstGeom>
        </p:spPr>
        <p:txBody>
          <a:bodyPr lIns="91425" tIns="91425" rIns="91425" bIns="91425" anchor="ctr" anchorCtr="0"/>
          <a:lstStyle>
            <a:lvl1pPr lvl="0" algn="ctr" rtl="0">
              <a:spcBef>
                <a:spcPts val="0"/>
              </a:spcBef>
              <a:buNone/>
              <a:defRPr sz="1100" b="1">
                <a:solidFill>
                  <a:srgbClr val="BD0000"/>
                </a:solidFill>
                <a:latin typeface="Arial"/>
                <a:ea typeface="Arial"/>
                <a:cs typeface="Arial"/>
                <a:sym typeface="Aria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30" name="Shape 30"/>
          <p:cNvSpPr txBox="1"/>
          <p:nvPr/>
        </p:nvSpPr>
        <p:spPr>
          <a:xfrm>
            <a:off x="0" y="4908150"/>
            <a:ext cx="2965500" cy="235500"/>
          </a:xfrm>
          <a:prstGeom prst="rect">
            <a:avLst/>
          </a:prstGeom>
          <a:noFill/>
          <a:ln>
            <a:noFill/>
          </a:ln>
        </p:spPr>
        <p:txBody>
          <a:bodyPr lIns="91425" tIns="91425" rIns="91425" bIns="91425" anchor="t" anchorCtr="0">
            <a:noAutofit/>
          </a:bodyPr>
          <a:lstStyle/>
          <a:p>
            <a:pPr lvl="0" algn="ctr" rtl="0">
              <a:spcBef>
                <a:spcPts val="0"/>
              </a:spcBef>
              <a:buNone/>
            </a:pPr>
            <a:r>
              <a:rPr lang="en" sz="1100">
                <a:solidFill>
                  <a:srgbClr val="FFFFFF"/>
                </a:solidFill>
              </a:rPr>
              <a:t>EDM 2016</a:t>
            </a:r>
          </a:p>
        </p:txBody>
      </p:sp>
      <p:sp>
        <p:nvSpPr>
          <p:cNvPr id="31" name="Shape 31"/>
          <p:cNvSpPr txBox="1">
            <a:spLocks noGrp="1"/>
          </p:cNvSpPr>
          <p:nvPr>
            <p:ph type="sldNum" idx="12"/>
          </p:nvPr>
        </p:nvSpPr>
        <p:spPr>
          <a:xfrm>
            <a:off x="8568225" y="4978575"/>
            <a:ext cx="575700" cy="165000"/>
          </a:xfrm>
          <a:prstGeom prst="rect">
            <a:avLst/>
          </a:prstGeom>
        </p:spPr>
        <p:txBody>
          <a:bodyPr lIns="91425" tIns="91425" rIns="91425" bIns="91425" anchor="ctr" anchorCtr="0">
            <a:noAutofit/>
          </a:bodyPr>
          <a:lstStyle/>
          <a:p>
            <a:pPr lvl="0" algn="ctr" rtl="0">
              <a:spcBef>
                <a:spcPts val="0"/>
              </a:spcBef>
              <a:buNone/>
            </a:pPr>
            <a:fld id="{00000000-1234-1234-1234-123412341234}" type="slidenum">
              <a:rPr lang="en" sz="1100">
                <a:solidFill>
                  <a:srgbClr val="980000"/>
                </a:solidFill>
                <a:latin typeface="Open Sans"/>
                <a:ea typeface="Open Sans"/>
                <a:cs typeface="Open Sans"/>
                <a:sym typeface="Open Sans"/>
              </a:rPr>
              <a:t>‹#›</a:t>
            </a:fld>
            <a:r>
              <a:rPr lang="en" sz="1100">
                <a:solidFill>
                  <a:srgbClr val="980000"/>
                </a:solidFill>
                <a:latin typeface="Open Sans"/>
                <a:ea typeface="Open Sans"/>
                <a:cs typeface="Open Sans"/>
                <a:sym typeface="Open Sans"/>
              </a:rPr>
              <a:t>/</a:t>
            </a:r>
            <a:r>
              <a:rPr lang="en"/>
              <a:t>20</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Body Centered">
    <p:spTree>
      <p:nvGrpSpPr>
        <p:cNvPr id="1" name="Shape 32"/>
        <p:cNvGrpSpPr/>
        <p:nvPr/>
      </p:nvGrpSpPr>
      <p:grpSpPr>
        <a:xfrm>
          <a:off x="0" y="0"/>
          <a:ext cx="0" cy="0"/>
          <a:chOff x="0" y="0"/>
          <a:chExt cx="0" cy="0"/>
        </a:xfrm>
      </p:grpSpPr>
      <p:sp>
        <p:nvSpPr>
          <p:cNvPr id="33" name="Shape 33"/>
          <p:cNvSpPr/>
          <p:nvPr/>
        </p:nvSpPr>
        <p:spPr>
          <a:xfrm>
            <a:off x="0" y="228600"/>
            <a:ext cx="9144000" cy="742800"/>
          </a:xfrm>
          <a:prstGeom prst="rect">
            <a:avLst/>
          </a:prstGeom>
          <a:solidFill>
            <a:srgbClr val="EFEFEF"/>
          </a:solidFill>
          <a:ln>
            <a:noFill/>
          </a:ln>
        </p:spPr>
        <p:txBody>
          <a:bodyPr lIns="91425" tIns="91425" rIns="91425" bIns="91425" anchor="ctr" anchorCtr="0">
            <a:noAutofit/>
          </a:bodyPr>
          <a:lstStyle/>
          <a:p>
            <a:pPr lvl="0">
              <a:spcBef>
                <a:spcPts val="0"/>
              </a:spcBef>
              <a:buNone/>
            </a:pPr>
            <a:endParaRPr/>
          </a:p>
        </p:txBody>
      </p:sp>
      <p:sp>
        <p:nvSpPr>
          <p:cNvPr id="34" name="Shape 34"/>
          <p:cNvSpPr txBox="1">
            <a:spLocks noGrp="1"/>
          </p:cNvSpPr>
          <p:nvPr>
            <p:ph type="title"/>
          </p:nvPr>
        </p:nvSpPr>
        <p:spPr>
          <a:xfrm>
            <a:off x="152400" y="228600"/>
            <a:ext cx="8839200" cy="742800"/>
          </a:xfrm>
          <a:prstGeom prst="rect">
            <a:avLst/>
          </a:prstGeom>
        </p:spPr>
        <p:txBody>
          <a:bodyPr lIns="91425" tIns="91425" rIns="91425" bIns="91425" anchor="ctr" anchorCtr="0"/>
          <a:lstStyle>
            <a:lvl1pPr lvl="0" rtl="0">
              <a:spcBef>
                <a:spcPts val="0"/>
              </a:spcBef>
              <a:buClr>
                <a:srgbClr val="BD0000"/>
              </a:buClr>
              <a:defRPr>
                <a:solidFill>
                  <a:srgbClr val="BD0000"/>
                </a:solidFill>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5" name="Shape 35"/>
          <p:cNvSpPr txBox="1">
            <a:spLocks noGrp="1"/>
          </p:cNvSpPr>
          <p:nvPr>
            <p:ph type="body" idx="1"/>
          </p:nvPr>
        </p:nvSpPr>
        <p:spPr>
          <a:xfrm>
            <a:off x="228600" y="971550"/>
            <a:ext cx="8763000" cy="3469200"/>
          </a:xfrm>
          <a:prstGeom prst="rect">
            <a:avLst/>
          </a:prstGeom>
        </p:spPr>
        <p:txBody>
          <a:bodyPr lIns="91425" tIns="91425" rIns="91425" bIns="91425" anchor="ctr" anchorCtr="0"/>
          <a:lstStyle>
            <a:lvl1pPr lvl="0" rtl="0">
              <a:spcBef>
                <a:spcPts val="0"/>
              </a:spcBef>
              <a:buSzPct val="100000"/>
              <a:defRPr sz="2600"/>
            </a:lvl1pPr>
            <a:lvl2pPr lvl="1" rtl="0">
              <a:spcBef>
                <a:spcPts val="0"/>
              </a:spcBef>
              <a:buSzPct val="100000"/>
              <a:defRPr sz="2000"/>
            </a:lvl2pPr>
            <a:lvl3pPr lvl="2" rtl="0">
              <a:spcBef>
                <a:spcPts val="0"/>
              </a:spcBef>
              <a:buSzPct val="100000"/>
              <a:defRPr sz="18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36" name="Shape 36"/>
          <p:cNvSpPr txBox="1">
            <a:spLocks noGrp="1"/>
          </p:cNvSpPr>
          <p:nvPr>
            <p:ph type="subTitle" idx="2"/>
          </p:nvPr>
        </p:nvSpPr>
        <p:spPr>
          <a:xfrm>
            <a:off x="0" y="0"/>
            <a:ext cx="4572000" cy="199800"/>
          </a:xfrm>
          <a:prstGeom prst="rect">
            <a:avLst/>
          </a:prstGeom>
        </p:spPr>
        <p:txBody>
          <a:bodyPr lIns="91425" tIns="91425" rIns="91425" bIns="91425" anchor="ctr" anchorCtr="0"/>
          <a:lstStyle>
            <a:lvl1pPr lvl="0" algn="r" rtl="0">
              <a:spcBef>
                <a:spcPts val="0"/>
              </a:spcBef>
              <a:buNone/>
              <a:defRPr sz="1100">
                <a:solidFill>
                  <a:srgbClr val="FFFFFF"/>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37" name="Shape 37"/>
          <p:cNvSpPr txBox="1">
            <a:spLocks noGrp="1"/>
          </p:cNvSpPr>
          <p:nvPr>
            <p:ph type="subTitle" idx="3"/>
          </p:nvPr>
        </p:nvSpPr>
        <p:spPr>
          <a:xfrm>
            <a:off x="4572000" y="0"/>
            <a:ext cx="4572000" cy="199800"/>
          </a:xfrm>
          <a:prstGeom prst="rect">
            <a:avLst/>
          </a:prstGeom>
        </p:spPr>
        <p:txBody>
          <a:bodyPr lIns="91425" tIns="91425" rIns="91425" bIns="91425" anchor="ctr" anchorCtr="0"/>
          <a:lstStyle>
            <a:lvl1pPr lvl="0" rtl="0">
              <a:spcBef>
                <a:spcPts val="0"/>
              </a:spcBef>
              <a:buNone/>
              <a:defRPr sz="1100">
                <a:solidFill>
                  <a:srgbClr val="BD0000"/>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38" name="Shape 38"/>
          <p:cNvSpPr txBox="1">
            <a:spLocks noGrp="1"/>
          </p:cNvSpPr>
          <p:nvPr>
            <p:ph type="sldNum" idx="12"/>
          </p:nvPr>
        </p:nvSpPr>
        <p:spPr>
          <a:xfrm>
            <a:off x="8568225" y="4978575"/>
            <a:ext cx="575700" cy="1650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9"/>
        <p:cNvGrpSpPr/>
        <p:nvPr/>
      </p:nvGrpSpPr>
      <p:grpSpPr>
        <a:xfrm>
          <a:off x="0" y="0"/>
          <a:ext cx="0" cy="0"/>
          <a:chOff x="0" y="0"/>
          <a:chExt cx="0" cy="0"/>
        </a:xfrm>
      </p:grpSpPr>
      <p:sp>
        <p:nvSpPr>
          <p:cNvPr id="40" name="Shape 40"/>
          <p:cNvSpPr/>
          <p:nvPr/>
        </p:nvSpPr>
        <p:spPr>
          <a:xfrm>
            <a:off x="0" y="228600"/>
            <a:ext cx="9144000" cy="742800"/>
          </a:xfrm>
          <a:prstGeom prst="rect">
            <a:avLst/>
          </a:prstGeom>
          <a:solidFill>
            <a:srgbClr val="EFEFEF"/>
          </a:solidFill>
          <a:ln>
            <a:noFill/>
          </a:ln>
        </p:spPr>
        <p:txBody>
          <a:bodyPr lIns="91425" tIns="91425" rIns="91425" bIns="91425" anchor="ctr" anchorCtr="0">
            <a:noAutofit/>
          </a:bodyPr>
          <a:lstStyle/>
          <a:p>
            <a:pPr lvl="0">
              <a:spcBef>
                <a:spcPts val="0"/>
              </a:spcBef>
              <a:buNone/>
            </a:pPr>
            <a:endParaRPr/>
          </a:p>
        </p:txBody>
      </p:sp>
      <p:sp>
        <p:nvSpPr>
          <p:cNvPr id="41" name="Shape 41"/>
          <p:cNvSpPr txBox="1">
            <a:spLocks noGrp="1"/>
          </p:cNvSpPr>
          <p:nvPr>
            <p:ph type="title"/>
          </p:nvPr>
        </p:nvSpPr>
        <p:spPr>
          <a:xfrm>
            <a:off x="152400" y="228600"/>
            <a:ext cx="8839200" cy="742800"/>
          </a:xfrm>
          <a:prstGeom prst="rect">
            <a:avLst/>
          </a:prstGeom>
        </p:spPr>
        <p:txBody>
          <a:bodyPr lIns="91425" tIns="91425" rIns="91425" bIns="91425" anchor="ctr" anchorCtr="0"/>
          <a:lstStyle>
            <a:lvl1pPr lvl="0" rtl="0">
              <a:spcBef>
                <a:spcPts val="0"/>
              </a:spcBef>
              <a:buClr>
                <a:srgbClr val="BD0000"/>
              </a:buClr>
              <a:defRPr>
                <a:solidFill>
                  <a:srgbClr val="BD0000"/>
                </a:solidFill>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2" name="Shape 42"/>
          <p:cNvSpPr txBox="1">
            <a:spLocks noGrp="1"/>
          </p:cNvSpPr>
          <p:nvPr>
            <p:ph type="body" idx="1"/>
          </p:nvPr>
        </p:nvSpPr>
        <p:spPr>
          <a:xfrm>
            <a:off x="228600" y="1085850"/>
            <a:ext cx="4059900" cy="3486000"/>
          </a:xfrm>
          <a:prstGeom prst="rect">
            <a:avLst/>
          </a:prstGeom>
        </p:spPr>
        <p:txBody>
          <a:bodyPr lIns="91425" tIns="91425" rIns="91425" bIns="91425" anchor="t" anchorCtr="0"/>
          <a:lstStyle>
            <a:lvl1pPr lvl="0" rtl="0">
              <a:spcBef>
                <a:spcPts val="0"/>
              </a:spcBef>
              <a:buSzPct val="100000"/>
              <a:defRPr sz="2600"/>
            </a:lvl1pPr>
            <a:lvl2pPr lvl="1" rtl="0">
              <a:spcBef>
                <a:spcPts val="0"/>
              </a:spcBef>
              <a:buSzPct val="100000"/>
              <a:defRPr sz="2000"/>
            </a:lvl2pPr>
            <a:lvl3pPr lvl="2" rtl="0">
              <a:spcBef>
                <a:spcPts val="0"/>
              </a:spcBef>
              <a:buSzPct val="100000"/>
              <a:defRPr sz="18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43" name="Shape 43"/>
          <p:cNvSpPr txBox="1">
            <a:spLocks noGrp="1"/>
          </p:cNvSpPr>
          <p:nvPr>
            <p:ph type="body" idx="2"/>
          </p:nvPr>
        </p:nvSpPr>
        <p:spPr>
          <a:xfrm>
            <a:off x="4648200" y="1085850"/>
            <a:ext cx="4059900" cy="3486000"/>
          </a:xfrm>
          <a:prstGeom prst="rect">
            <a:avLst/>
          </a:prstGeom>
        </p:spPr>
        <p:txBody>
          <a:bodyPr lIns="91425" tIns="91425" rIns="91425" bIns="91425" anchor="t" anchorCtr="0"/>
          <a:lstStyle>
            <a:lvl1pPr lvl="0" rtl="0">
              <a:spcBef>
                <a:spcPts val="0"/>
              </a:spcBef>
              <a:buSzPct val="100000"/>
              <a:defRPr sz="2600"/>
            </a:lvl1pPr>
            <a:lvl2pPr lvl="1" rtl="0">
              <a:spcBef>
                <a:spcPts val="0"/>
              </a:spcBef>
              <a:buSzPct val="100000"/>
              <a:defRPr sz="2000"/>
            </a:lvl2pPr>
            <a:lvl3pPr lvl="2" rtl="0">
              <a:spcBef>
                <a:spcPts val="0"/>
              </a:spcBef>
              <a:buSzPct val="100000"/>
              <a:defRPr sz="18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44" name="Shape 44"/>
          <p:cNvSpPr txBox="1">
            <a:spLocks noGrp="1"/>
          </p:cNvSpPr>
          <p:nvPr>
            <p:ph type="subTitle" idx="3"/>
          </p:nvPr>
        </p:nvSpPr>
        <p:spPr>
          <a:xfrm>
            <a:off x="0" y="0"/>
            <a:ext cx="4572000" cy="199800"/>
          </a:xfrm>
          <a:prstGeom prst="rect">
            <a:avLst/>
          </a:prstGeom>
        </p:spPr>
        <p:txBody>
          <a:bodyPr lIns="91425" tIns="91425" rIns="91425" bIns="91425" anchor="ctr" anchorCtr="0"/>
          <a:lstStyle>
            <a:lvl1pPr lvl="0" algn="r" rtl="0">
              <a:spcBef>
                <a:spcPts val="0"/>
              </a:spcBef>
              <a:buNone/>
              <a:defRPr sz="1100">
                <a:solidFill>
                  <a:srgbClr val="FFFFFF"/>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45" name="Shape 45"/>
          <p:cNvSpPr txBox="1">
            <a:spLocks noGrp="1"/>
          </p:cNvSpPr>
          <p:nvPr>
            <p:ph type="subTitle" idx="4"/>
          </p:nvPr>
        </p:nvSpPr>
        <p:spPr>
          <a:xfrm>
            <a:off x="4572000" y="0"/>
            <a:ext cx="4572000" cy="199800"/>
          </a:xfrm>
          <a:prstGeom prst="rect">
            <a:avLst/>
          </a:prstGeom>
        </p:spPr>
        <p:txBody>
          <a:bodyPr lIns="91425" tIns="91425" rIns="91425" bIns="91425" anchor="ctr" anchorCtr="0"/>
          <a:lstStyle>
            <a:lvl1pPr lvl="0" rtl="0">
              <a:spcBef>
                <a:spcPts val="0"/>
              </a:spcBef>
              <a:buNone/>
              <a:defRPr sz="1100">
                <a:solidFill>
                  <a:srgbClr val="BD0000"/>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46" name="Shape 46"/>
          <p:cNvSpPr txBox="1">
            <a:spLocks noGrp="1"/>
          </p:cNvSpPr>
          <p:nvPr>
            <p:ph type="sldNum" idx="12"/>
          </p:nvPr>
        </p:nvSpPr>
        <p:spPr>
          <a:xfrm>
            <a:off x="8568225" y="4978575"/>
            <a:ext cx="575700" cy="1650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7"/>
        <p:cNvGrpSpPr/>
        <p:nvPr/>
      </p:nvGrpSpPr>
      <p:grpSpPr>
        <a:xfrm>
          <a:off x="0" y="0"/>
          <a:ext cx="0" cy="0"/>
          <a:chOff x="0" y="0"/>
          <a:chExt cx="0" cy="0"/>
        </a:xfrm>
      </p:grpSpPr>
      <p:sp>
        <p:nvSpPr>
          <p:cNvPr id="48" name="Shape 48"/>
          <p:cNvSpPr/>
          <p:nvPr/>
        </p:nvSpPr>
        <p:spPr>
          <a:xfrm>
            <a:off x="0" y="228600"/>
            <a:ext cx="9144000" cy="742800"/>
          </a:xfrm>
          <a:prstGeom prst="rect">
            <a:avLst/>
          </a:prstGeom>
          <a:solidFill>
            <a:srgbClr val="EFEFEF"/>
          </a:solidFill>
          <a:ln>
            <a:noFill/>
          </a:ln>
        </p:spPr>
        <p:txBody>
          <a:bodyPr lIns="91425" tIns="91425" rIns="91425" bIns="91425" anchor="ctr" anchorCtr="0">
            <a:noAutofit/>
          </a:bodyPr>
          <a:lstStyle/>
          <a:p>
            <a:pPr lvl="0">
              <a:spcBef>
                <a:spcPts val="0"/>
              </a:spcBef>
              <a:buNone/>
            </a:pPr>
            <a:endParaRPr/>
          </a:p>
        </p:txBody>
      </p:sp>
      <p:sp>
        <p:nvSpPr>
          <p:cNvPr id="49" name="Shape 49"/>
          <p:cNvSpPr txBox="1">
            <a:spLocks noGrp="1"/>
          </p:cNvSpPr>
          <p:nvPr>
            <p:ph type="title"/>
          </p:nvPr>
        </p:nvSpPr>
        <p:spPr>
          <a:xfrm>
            <a:off x="152400" y="228600"/>
            <a:ext cx="8839200" cy="742800"/>
          </a:xfrm>
          <a:prstGeom prst="rect">
            <a:avLst/>
          </a:prstGeom>
        </p:spPr>
        <p:txBody>
          <a:bodyPr lIns="91425" tIns="91425" rIns="91425" bIns="91425" anchor="ctr" anchorCtr="0"/>
          <a:lstStyle>
            <a:lvl1pPr lvl="0" rtl="0">
              <a:spcBef>
                <a:spcPts val="0"/>
              </a:spcBef>
              <a:buClr>
                <a:srgbClr val="BD0000"/>
              </a:buClr>
              <a:defRPr>
                <a:solidFill>
                  <a:srgbClr val="BD0000"/>
                </a:solidFill>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50" name="Shape 50"/>
          <p:cNvSpPr txBox="1">
            <a:spLocks noGrp="1"/>
          </p:cNvSpPr>
          <p:nvPr>
            <p:ph type="subTitle" idx="1"/>
          </p:nvPr>
        </p:nvSpPr>
        <p:spPr>
          <a:xfrm>
            <a:off x="0" y="0"/>
            <a:ext cx="4572000" cy="199800"/>
          </a:xfrm>
          <a:prstGeom prst="rect">
            <a:avLst/>
          </a:prstGeom>
        </p:spPr>
        <p:txBody>
          <a:bodyPr lIns="91425" tIns="91425" rIns="91425" bIns="91425" anchor="ctr" anchorCtr="0"/>
          <a:lstStyle>
            <a:lvl1pPr lvl="0" algn="r" rtl="0">
              <a:spcBef>
                <a:spcPts val="0"/>
              </a:spcBef>
              <a:buNone/>
              <a:defRPr sz="1100">
                <a:solidFill>
                  <a:srgbClr val="FFFFFF"/>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51" name="Shape 51"/>
          <p:cNvSpPr txBox="1">
            <a:spLocks noGrp="1"/>
          </p:cNvSpPr>
          <p:nvPr>
            <p:ph type="subTitle" idx="2"/>
          </p:nvPr>
        </p:nvSpPr>
        <p:spPr>
          <a:xfrm>
            <a:off x="4572000" y="0"/>
            <a:ext cx="4572000" cy="199800"/>
          </a:xfrm>
          <a:prstGeom prst="rect">
            <a:avLst/>
          </a:prstGeom>
        </p:spPr>
        <p:txBody>
          <a:bodyPr lIns="91425" tIns="91425" rIns="91425" bIns="91425" anchor="ctr" anchorCtr="0"/>
          <a:lstStyle>
            <a:lvl1pPr lvl="0" rtl="0">
              <a:spcBef>
                <a:spcPts val="0"/>
              </a:spcBef>
              <a:buNone/>
              <a:defRPr sz="1100">
                <a:solidFill>
                  <a:srgbClr val="BD0000"/>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52" name="Shape 52"/>
          <p:cNvSpPr txBox="1">
            <a:spLocks noGrp="1"/>
          </p:cNvSpPr>
          <p:nvPr>
            <p:ph type="sldNum" idx="12"/>
          </p:nvPr>
        </p:nvSpPr>
        <p:spPr>
          <a:xfrm>
            <a:off x="8568225" y="4978575"/>
            <a:ext cx="575700" cy="1650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aption">
    <p:spTree>
      <p:nvGrpSpPr>
        <p:cNvPr id="1" name="Shape 53"/>
        <p:cNvGrpSpPr/>
        <p:nvPr/>
      </p:nvGrpSpPr>
      <p:grpSpPr>
        <a:xfrm>
          <a:off x="0" y="0"/>
          <a:ext cx="0" cy="0"/>
          <a:chOff x="0" y="0"/>
          <a:chExt cx="0" cy="0"/>
        </a:xfrm>
      </p:grpSpPr>
      <p:sp>
        <p:nvSpPr>
          <p:cNvPr id="54" name="Shape 54"/>
          <p:cNvSpPr txBox="1">
            <a:spLocks noGrp="1"/>
          </p:cNvSpPr>
          <p:nvPr>
            <p:ph type="body" idx="1"/>
          </p:nvPr>
        </p:nvSpPr>
        <p:spPr>
          <a:xfrm>
            <a:off x="457200" y="4406309"/>
            <a:ext cx="8229600" cy="519600"/>
          </a:xfrm>
          <a:prstGeom prst="rect">
            <a:avLst/>
          </a:prstGeom>
        </p:spPr>
        <p:txBody>
          <a:bodyPr lIns="91425" tIns="91425" rIns="91425" bIns="91425" anchor="t" anchorCtr="0"/>
          <a:lstStyle>
            <a:lvl1pPr lvl="0" algn="ctr" rtl="0">
              <a:spcBef>
                <a:spcPts val="360"/>
              </a:spcBef>
              <a:buSzPct val="100000"/>
              <a:buNone/>
              <a:defRPr sz="1800"/>
            </a:lvl1pPr>
          </a:lstStyle>
          <a:p>
            <a:endParaRPr/>
          </a:p>
        </p:txBody>
      </p:sp>
      <p:sp>
        <p:nvSpPr>
          <p:cNvPr id="55" name="Shape 55"/>
          <p:cNvSpPr txBox="1">
            <a:spLocks noGrp="1"/>
          </p:cNvSpPr>
          <p:nvPr>
            <p:ph type="subTitle" idx="2"/>
          </p:nvPr>
        </p:nvSpPr>
        <p:spPr>
          <a:xfrm>
            <a:off x="0" y="0"/>
            <a:ext cx="4572000" cy="199800"/>
          </a:xfrm>
          <a:prstGeom prst="rect">
            <a:avLst/>
          </a:prstGeom>
        </p:spPr>
        <p:txBody>
          <a:bodyPr lIns="91425" tIns="91425" rIns="91425" bIns="91425" anchor="ctr" anchorCtr="0"/>
          <a:lstStyle>
            <a:lvl1pPr lvl="0" algn="r" rtl="0">
              <a:spcBef>
                <a:spcPts val="0"/>
              </a:spcBef>
              <a:buNone/>
              <a:defRPr sz="1100">
                <a:solidFill>
                  <a:srgbClr val="FFFFFF"/>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56" name="Shape 56"/>
          <p:cNvSpPr txBox="1">
            <a:spLocks noGrp="1"/>
          </p:cNvSpPr>
          <p:nvPr>
            <p:ph type="subTitle" idx="3"/>
          </p:nvPr>
        </p:nvSpPr>
        <p:spPr>
          <a:xfrm>
            <a:off x="4572000" y="0"/>
            <a:ext cx="4572000" cy="199800"/>
          </a:xfrm>
          <a:prstGeom prst="rect">
            <a:avLst/>
          </a:prstGeom>
        </p:spPr>
        <p:txBody>
          <a:bodyPr lIns="91425" tIns="91425" rIns="91425" bIns="91425" anchor="ctr" anchorCtr="0"/>
          <a:lstStyle>
            <a:lvl1pPr lvl="0" rtl="0">
              <a:spcBef>
                <a:spcPts val="0"/>
              </a:spcBef>
              <a:buNone/>
              <a:defRPr sz="1100">
                <a:solidFill>
                  <a:srgbClr val="BD0000"/>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57" name="Shape 57"/>
          <p:cNvSpPr txBox="1">
            <a:spLocks noGrp="1"/>
          </p:cNvSpPr>
          <p:nvPr>
            <p:ph type="sldNum" idx="12"/>
          </p:nvPr>
        </p:nvSpPr>
        <p:spPr>
          <a:xfrm>
            <a:off x="8568225" y="4978575"/>
            <a:ext cx="575700" cy="1650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8"/>
        <p:cNvGrpSpPr/>
        <p:nvPr/>
      </p:nvGrpSpPr>
      <p:grpSpPr>
        <a:xfrm>
          <a:off x="0" y="0"/>
          <a:ext cx="0" cy="0"/>
          <a:chOff x="0" y="0"/>
          <a:chExt cx="0" cy="0"/>
        </a:xfrm>
      </p:grpSpPr>
      <p:sp>
        <p:nvSpPr>
          <p:cNvPr id="59" name="Shape 59"/>
          <p:cNvSpPr txBox="1">
            <a:spLocks noGrp="1"/>
          </p:cNvSpPr>
          <p:nvPr>
            <p:ph type="subTitle" idx="1"/>
          </p:nvPr>
        </p:nvSpPr>
        <p:spPr>
          <a:xfrm>
            <a:off x="0" y="0"/>
            <a:ext cx="4572000" cy="199800"/>
          </a:xfrm>
          <a:prstGeom prst="rect">
            <a:avLst/>
          </a:prstGeom>
        </p:spPr>
        <p:txBody>
          <a:bodyPr lIns="91425" tIns="91425" rIns="91425" bIns="91425" anchor="ctr" anchorCtr="0"/>
          <a:lstStyle>
            <a:lvl1pPr lvl="0" algn="r" rtl="0">
              <a:spcBef>
                <a:spcPts val="0"/>
              </a:spcBef>
              <a:buNone/>
              <a:defRPr sz="1100">
                <a:solidFill>
                  <a:srgbClr val="FFFFFF"/>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60" name="Shape 60"/>
          <p:cNvSpPr txBox="1">
            <a:spLocks noGrp="1"/>
          </p:cNvSpPr>
          <p:nvPr>
            <p:ph type="subTitle" idx="2"/>
          </p:nvPr>
        </p:nvSpPr>
        <p:spPr>
          <a:xfrm>
            <a:off x="4572000" y="0"/>
            <a:ext cx="4572000" cy="199800"/>
          </a:xfrm>
          <a:prstGeom prst="rect">
            <a:avLst/>
          </a:prstGeom>
        </p:spPr>
        <p:txBody>
          <a:bodyPr lIns="91425" tIns="91425" rIns="91425" bIns="91425" anchor="ctr" anchorCtr="0"/>
          <a:lstStyle>
            <a:lvl1pPr lvl="0" rtl="0">
              <a:spcBef>
                <a:spcPts val="0"/>
              </a:spcBef>
              <a:buNone/>
              <a:defRPr sz="1100">
                <a:solidFill>
                  <a:srgbClr val="BD0000"/>
                </a:solidFill>
              </a:defRPr>
            </a:lvl1pPr>
            <a:lvl2pPr lvl="1" algn="r" rtl="0">
              <a:spcBef>
                <a:spcPts val="0"/>
              </a:spcBef>
              <a:buNone/>
              <a:defRPr/>
            </a:lvl2pPr>
            <a:lvl3pPr lvl="2" algn="r" rtl="0">
              <a:spcBef>
                <a:spcPts val="0"/>
              </a:spcBef>
              <a:buNone/>
              <a:defRPr/>
            </a:lvl3pPr>
            <a:lvl4pPr lvl="3" algn="r" rtl="0">
              <a:spcBef>
                <a:spcPts val="0"/>
              </a:spcBef>
              <a:buNone/>
              <a:defRPr/>
            </a:lvl4pPr>
            <a:lvl5pPr lvl="4" algn="r" rtl="0">
              <a:spcBef>
                <a:spcPts val="0"/>
              </a:spcBef>
              <a:buNone/>
              <a:defRPr/>
            </a:lvl5pPr>
            <a:lvl6pPr lvl="5" algn="r" rtl="0">
              <a:spcBef>
                <a:spcPts val="0"/>
              </a:spcBef>
              <a:buNone/>
              <a:defRPr/>
            </a:lvl6pPr>
            <a:lvl7pPr lvl="6" algn="r" rtl="0">
              <a:spcBef>
                <a:spcPts val="0"/>
              </a:spcBef>
              <a:buNone/>
              <a:defRPr/>
            </a:lvl7pPr>
            <a:lvl8pPr lvl="7" algn="r" rtl="0">
              <a:spcBef>
                <a:spcPts val="0"/>
              </a:spcBef>
              <a:buNone/>
              <a:defRPr/>
            </a:lvl8pPr>
            <a:lvl9pPr lvl="8" algn="r" rtl="0">
              <a:spcBef>
                <a:spcPts val="0"/>
              </a:spcBef>
              <a:buNone/>
              <a:defRPr/>
            </a:lvl9pPr>
          </a:lstStyle>
          <a:p>
            <a:endParaRPr/>
          </a:p>
        </p:txBody>
      </p:sp>
      <p:sp>
        <p:nvSpPr>
          <p:cNvPr id="61" name="Shape 61"/>
          <p:cNvSpPr txBox="1">
            <a:spLocks noGrp="1"/>
          </p:cNvSpPr>
          <p:nvPr>
            <p:ph type="sldNum" idx="12"/>
          </p:nvPr>
        </p:nvSpPr>
        <p:spPr>
          <a:xfrm>
            <a:off x="8568225" y="4978575"/>
            <a:ext cx="575700" cy="1650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62" name="Shape 62"/>
          <p:cNvSpPr/>
          <p:nvPr/>
        </p:nvSpPr>
        <p:spPr>
          <a:xfrm>
            <a:off x="8120150" y="4297525"/>
            <a:ext cx="988500" cy="644700"/>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slide 1">
    <p:spTree>
      <p:nvGrpSpPr>
        <p:cNvPr id="1" name="Shape 63"/>
        <p:cNvGrpSpPr/>
        <p:nvPr/>
      </p:nvGrpSpPr>
      <p:grpSpPr>
        <a:xfrm>
          <a:off x="0" y="0"/>
          <a:ext cx="0" cy="0"/>
          <a:chOff x="0" y="0"/>
          <a:chExt cx="0" cy="0"/>
        </a:xfrm>
      </p:grpSpPr>
      <p:sp>
        <p:nvSpPr>
          <p:cNvPr id="64" name="Shape 64"/>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65" name="Shape 65"/>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66" name="Shape 66"/>
          <p:cNvSpPr txBox="1">
            <a:spLocks noGrp="1"/>
          </p:cNvSpPr>
          <p:nvPr>
            <p:ph type="sldNum" idx="12"/>
          </p:nvPr>
        </p:nvSpPr>
        <p:spPr>
          <a:xfrm>
            <a:off x="8568225" y="4978575"/>
            <a:ext cx="575700" cy="1650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slide 2">
    <p:spTree>
      <p:nvGrpSpPr>
        <p:cNvPr id="1" name="Shape 67"/>
        <p:cNvGrpSpPr/>
        <p:nvPr/>
      </p:nvGrpSpPr>
      <p:grpSpPr>
        <a:xfrm>
          <a:off x="0" y="0"/>
          <a:ext cx="0" cy="0"/>
          <a:chOff x="0" y="0"/>
          <a:chExt cx="0" cy="0"/>
        </a:xfrm>
      </p:grpSpPr>
      <p:sp>
        <p:nvSpPr>
          <p:cNvPr id="68" name="Shape 68"/>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69" name="Shape 69"/>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70" name="Shape 70"/>
          <p:cNvSpPr txBox="1">
            <a:spLocks noGrp="1"/>
          </p:cNvSpPr>
          <p:nvPr>
            <p:ph type="sldNum" idx="12"/>
          </p:nvPr>
        </p:nvSpPr>
        <p:spPr>
          <a:xfrm>
            <a:off x="8568225" y="4978575"/>
            <a:ext cx="575700" cy="1650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8"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lvl="0" rtl="0">
              <a:spcBef>
                <a:spcPts val="0"/>
              </a:spcBef>
              <a:buClr>
                <a:schemeClr val="dk1"/>
              </a:buClr>
              <a:buSzPct val="100000"/>
              <a:buFont typeface="Open Sans"/>
              <a:buNone/>
              <a:defRPr sz="3600">
                <a:solidFill>
                  <a:schemeClr val="dk1"/>
                </a:solidFill>
                <a:latin typeface="Open Sans"/>
                <a:ea typeface="Open Sans"/>
                <a:cs typeface="Open Sans"/>
                <a:sym typeface="Open Sans"/>
              </a:defRPr>
            </a:lvl1pPr>
            <a:lvl2pPr lvl="1" rtl="0">
              <a:spcBef>
                <a:spcPts val="0"/>
              </a:spcBef>
              <a:buClr>
                <a:schemeClr val="dk1"/>
              </a:buClr>
              <a:buSzPct val="100000"/>
              <a:buNone/>
              <a:defRPr sz="3600" b="1">
                <a:solidFill>
                  <a:schemeClr val="dk1"/>
                </a:solidFill>
              </a:defRPr>
            </a:lvl2pPr>
            <a:lvl3pPr lvl="2" rtl="0">
              <a:spcBef>
                <a:spcPts val="0"/>
              </a:spcBef>
              <a:buClr>
                <a:schemeClr val="dk1"/>
              </a:buClr>
              <a:buSzPct val="100000"/>
              <a:buNone/>
              <a:defRPr sz="3600" b="1">
                <a:solidFill>
                  <a:schemeClr val="dk1"/>
                </a:solidFill>
              </a:defRPr>
            </a:lvl3pPr>
            <a:lvl4pPr lvl="3" rtl="0">
              <a:spcBef>
                <a:spcPts val="0"/>
              </a:spcBef>
              <a:buClr>
                <a:schemeClr val="dk1"/>
              </a:buClr>
              <a:buSzPct val="100000"/>
              <a:buNone/>
              <a:defRPr sz="3600" b="1">
                <a:solidFill>
                  <a:schemeClr val="dk1"/>
                </a:solidFill>
              </a:defRPr>
            </a:lvl4pPr>
            <a:lvl5pPr lvl="4" rtl="0">
              <a:spcBef>
                <a:spcPts val="0"/>
              </a:spcBef>
              <a:buClr>
                <a:schemeClr val="dk1"/>
              </a:buClr>
              <a:buSzPct val="100000"/>
              <a:buNone/>
              <a:defRPr sz="3600" b="1">
                <a:solidFill>
                  <a:schemeClr val="dk1"/>
                </a:solidFill>
              </a:defRPr>
            </a:lvl5pPr>
            <a:lvl6pPr lvl="5" rtl="0">
              <a:spcBef>
                <a:spcPts val="0"/>
              </a:spcBef>
              <a:buClr>
                <a:schemeClr val="dk1"/>
              </a:buClr>
              <a:buSzPct val="100000"/>
              <a:buNone/>
              <a:defRPr sz="3600" b="1">
                <a:solidFill>
                  <a:schemeClr val="dk1"/>
                </a:solidFill>
              </a:defRPr>
            </a:lvl6pPr>
            <a:lvl7pPr lvl="6" rtl="0">
              <a:spcBef>
                <a:spcPts val="0"/>
              </a:spcBef>
              <a:buClr>
                <a:schemeClr val="dk1"/>
              </a:buClr>
              <a:buSzPct val="100000"/>
              <a:buNone/>
              <a:defRPr sz="3600" b="1">
                <a:solidFill>
                  <a:schemeClr val="dk1"/>
                </a:solidFill>
              </a:defRPr>
            </a:lvl7pPr>
            <a:lvl8pPr lvl="7" rtl="0">
              <a:spcBef>
                <a:spcPts val="0"/>
              </a:spcBef>
              <a:buClr>
                <a:schemeClr val="dk1"/>
              </a:buClr>
              <a:buSzPct val="100000"/>
              <a:buNone/>
              <a:defRPr sz="3600" b="1">
                <a:solidFill>
                  <a:schemeClr val="dk1"/>
                </a:solidFill>
              </a:defRPr>
            </a:lvl8pPr>
            <a:lvl9pPr lvl="8" rtl="0">
              <a:spcBef>
                <a:spcPts val="0"/>
              </a:spcBef>
              <a:buClr>
                <a:schemeClr val="dk1"/>
              </a:buClr>
              <a:buSzPct val="100000"/>
              <a:buNone/>
              <a:defRPr sz="3600" b="1">
                <a:solidFill>
                  <a:schemeClr val="dk1"/>
                </a:solidFill>
              </a:defRPr>
            </a:lvl9pPr>
          </a:lstStyle>
          <a:p>
            <a:endParaRPr/>
          </a:p>
        </p:txBody>
      </p:sp>
      <p:sp>
        <p:nvSpPr>
          <p:cNvPr id="7" name="Shape 7"/>
          <p:cNvSpPr txBox="1">
            <a:spLocks noGrp="1"/>
          </p:cNvSpPr>
          <p:nvPr>
            <p:ph type="body" idx="1"/>
          </p:nvPr>
        </p:nvSpPr>
        <p:spPr>
          <a:xfrm>
            <a:off x="457200" y="1123950"/>
            <a:ext cx="8229600" cy="3725700"/>
          </a:xfrm>
          <a:prstGeom prst="rect">
            <a:avLst/>
          </a:prstGeom>
          <a:noFill/>
          <a:ln>
            <a:noFill/>
          </a:ln>
        </p:spPr>
        <p:txBody>
          <a:bodyPr lIns="91425" tIns="91425" rIns="91425" bIns="91425" anchor="t" anchorCtr="0"/>
          <a:lstStyle>
            <a:lvl1pPr lvl="0" rtl="0">
              <a:spcBef>
                <a:spcPts val="600"/>
              </a:spcBef>
              <a:buClr>
                <a:schemeClr val="dk1"/>
              </a:buClr>
              <a:buSzPct val="100000"/>
              <a:buFont typeface="Open Sans"/>
              <a:buChar char="–"/>
              <a:defRPr sz="2400">
                <a:solidFill>
                  <a:schemeClr val="dk1"/>
                </a:solidFill>
                <a:latin typeface="Open Sans"/>
                <a:ea typeface="Open Sans"/>
                <a:cs typeface="Open Sans"/>
                <a:sym typeface="Open Sans"/>
              </a:defRPr>
            </a:lvl1pPr>
            <a:lvl2pPr lvl="1" rtl="0">
              <a:spcBef>
                <a:spcPts val="480"/>
              </a:spcBef>
              <a:buClr>
                <a:schemeClr val="dk1"/>
              </a:buClr>
              <a:buSzPct val="100000"/>
              <a:buFont typeface="Open Sans"/>
              <a:buChar char="–"/>
              <a:defRPr sz="2000">
                <a:solidFill>
                  <a:schemeClr val="dk1"/>
                </a:solidFill>
                <a:latin typeface="Open Sans"/>
                <a:ea typeface="Open Sans"/>
                <a:cs typeface="Open Sans"/>
                <a:sym typeface="Open Sans"/>
              </a:defRPr>
            </a:lvl2pPr>
            <a:lvl3pPr lvl="2" rtl="0">
              <a:spcBef>
                <a:spcPts val="480"/>
              </a:spcBef>
              <a:buClr>
                <a:schemeClr val="dk1"/>
              </a:buClr>
              <a:buSzPct val="100000"/>
              <a:buFont typeface="Open Sans"/>
              <a:buChar char="–"/>
              <a:defRPr sz="1800">
                <a:solidFill>
                  <a:schemeClr val="dk1"/>
                </a:solidFill>
                <a:latin typeface="Open Sans"/>
                <a:ea typeface="Open Sans"/>
                <a:cs typeface="Open Sans"/>
                <a:sym typeface="Open Sans"/>
              </a:defRPr>
            </a:lvl3pPr>
            <a:lvl4pPr lvl="3" rtl="0">
              <a:spcBef>
                <a:spcPts val="360"/>
              </a:spcBef>
              <a:buClr>
                <a:schemeClr val="dk1"/>
              </a:buClr>
              <a:buSzPct val="100000"/>
              <a:buFont typeface="Open Sans"/>
              <a:defRPr sz="1600">
                <a:solidFill>
                  <a:schemeClr val="dk1"/>
                </a:solidFill>
                <a:latin typeface="Open Sans"/>
                <a:ea typeface="Open Sans"/>
                <a:cs typeface="Open Sans"/>
                <a:sym typeface="Open Sans"/>
              </a:defRPr>
            </a:lvl4pPr>
            <a:lvl5pPr lvl="4" rtl="0">
              <a:spcBef>
                <a:spcPts val="360"/>
              </a:spcBef>
              <a:buClr>
                <a:schemeClr val="dk1"/>
              </a:buClr>
              <a:buSzPct val="100000"/>
              <a:buFont typeface="Open Sans"/>
              <a:defRPr sz="1600">
                <a:solidFill>
                  <a:schemeClr val="dk1"/>
                </a:solidFill>
                <a:latin typeface="Open Sans"/>
                <a:ea typeface="Open Sans"/>
                <a:cs typeface="Open Sans"/>
                <a:sym typeface="Open Sans"/>
              </a:defRPr>
            </a:lvl5pPr>
            <a:lvl6pPr lvl="5" rtl="0">
              <a:spcBef>
                <a:spcPts val="360"/>
              </a:spcBef>
              <a:buClr>
                <a:schemeClr val="dk1"/>
              </a:buClr>
              <a:buSzPct val="100000"/>
              <a:buFont typeface="Open Sans"/>
              <a:defRPr sz="1600">
                <a:solidFill>
                  <a:schemeClr val="dk1"/>
                </a:solidFill>
                <a:latin typeface="Open Sans"/>
                <a:ea typeface="Open Sans"/>
                <a:cs typeface="Open Sans"/>
                <a:sym typeface="Open Sans"/>
              </a:defRPr>
            </a:lvl6pPr>
            <a:lvl7pPr lvl="6" rtl="0">
              <a:spcBef>
                <a:spcPts val="360"/>
              </a:spcBef>
              <a:buClr>
                <a:schemeClr val="dk1"/>
              </a:buClr>
              <a:buSzPct val="100000"/>
              <a:buFont typeface="Open Sans"/>
              <a:defRPr sz="1600">
                <a:solidFill>
                  <a:schemeClr val="dk1"/>
                </a:solidFill>
                <a:latin typeface="Open Sans"/>
                <a:ea typeface="Open Sans"/>
                <a:cs typeface="Open Sans"/>
                <a:sym typeface="Open Sans"/>
              </a:defRPr>
            </a:lvl7pPr>
            <a:lvl8pPr lvl="7" rtl="0">
              <a:spcBef>
                <a:spcPts val="360"/>
              </a:spcBef>
              <a:buClr>
                <a:schemeClr val="dk1"/>
              </a:buClr>
              <a:buSzPct val="100000"/>
              <a:buFont typeface="Open Sans"/>
              <a:defRPr sz="1600">
                <a:solidFill>
                  <a:schemeClr val="dk1"/>
                </a:solidFill>
                <a:latin typeface="Open Sans"/>
                <a:ea typeface="Open Sans"/>
                <a:cs typeface="Open Sans"/>
                <a:sym typeface="Open Sans"/>
              </a:defRPr>
            </a:lvl8pPr>
            <a:lvl9pPr lvl="8" rtl="0">
              <a:spcBef>
                <a:spcPts val="360"/>
              </a:spcBef>
              <a:buClr>
                <a:schemeClr val="dk1"/>
              </a:buClr>
              <a:buSzPct val="100000"/>
              <a:buFont typeface="Open Sans"/>
              <a:defRPr sz="1600">
                <a:solidFill>
                  <a:schemeClr val="dk1"/>
                </a:solidFill>
                <a:latin typeface="Open Sans"/>
                <a:ea typeface="Open Sans"/>
                <a:cs typeface="Open Sans"/>
                <a:sym typeface="Open Sans"/>
              </a:defRPr>
            </a:lvl9pPr>
          </a:lstStyle>
          <a:p>
            <a:endParaRPr/>
          </a:p>
        </p:txBody>
      </p:sp>
      <p:sp>
        <p:nvSpPr>
          <p:cNvPr id="8" name="Shape 8"/>
          <p:cNvSpPr/>
          <p:nvPr/>
        </p:nvSpPr>
        <p:spPr>
          <a:xfrm>
            <a:off x="0" y="0"/>
            <a:ext cx="4572000" cy="228600"/>
          </a:xfrm>
          <a:prstGeom prst="rect">
            <a:avLst/>
          </a:prstGeom>
          <a:solidFill>
            <a:srgbClr val="990000"/>
          </a:solidFill>
          <a:ln>
            <a:noFill/>
          </a:ln>
        </p:spPr>
        <p:txBody>
          <a:bodyPr lIns="91425" tIns="91425" rIns="91425" bIns="91425" anchor="ctr" anchorCtr="0">
            <a:noAutofit/>
          </a:bodyPr>
          <a:lstStyle/>
          <a:p>
            <a:pPr lvl="0">
              <a:spcBef>
                <a:spcPts val="0"/>
              </a:spcBef>
              <a:buNone/>
            </a:pPr>
            <a:endParaRPr/>
          </a:p>
        </p:txBody>
      </p:sp>
      <p:sp>
        <p:nvSpPr>
          <p:cNvPr id="9" name="Shape 9"/>
          <p:cNvSpPr/>
          <p:nvPr/>
        </p:nvSpPr>
        <p:spPr>
          <a:xfrm>
            <a:off x="4572000" y="0"/>
            <a:ext cx="4572000" cy="228600"/>
          </a:xfrm>
          <a:prstGeom prst="rect">
            <a:avLst/>
          </a:prstGeom>
          <a:solidFill>
            <a:srgbClr val="CCCCCC"/>
          </a:solidFill>
          <a:ln>
            <a:noFill/>
          </a:ln>
        </p:spPr>
        <p:txBody>
          <a:bodyPr lIns="91425" tIns="91425" rIns="91425" bIns="91425" anchor="ctr" anchorCtr="0">
            <a:noAutofit/>
          </a:bodyPr>
          <a:lstStyle/>
          <a:p>
            <a:pPr lvl="0">
              <a:spcBef>
                <a:spcPts val="0"/>
              </a:spcBef>
              <a:buNone/>
            </a:pPr>
            <a:endParaRPr/>
          </a:p>
        </p:txBody>
      </p:sp>
      <p:sp>
        <p:nvSpPr>
          <p:cNvPr id="10" name="Shape 10"/>
          <p:cNvSpPr/>
          <p:nvPr/>
        </p:nvSpPr>
        <p:spPr>
          <a:xfrm>
            <a:off x="0" y="4972050"/>
            <a:ext cx="3048000" cy="171600"/>
          </a:xfrm>
          <a:prstGeom prst="rect">
            <a:avLst/>
          </a:prstGeom>
          <a:solidFill>
            <a:srgbClr val="980000"/>
          </a:solidFill>
          <a:ln>
            <a:noFill/>
          </a:ln>
        </p:spPr>
        <p:txBody>
          <a:bodyPr lIns="91425" tIns="91425" rIns="91425" bIns="91425" anchor="ctr" anchorCtr="0">
            <a:noAutofit/>
          </a:bodyPr>
          <a:lstStyle/>
          <a:p>
            <a:pPr lvl="0">
              <a:spcBef>
                <a:spcPts val="0"/>
              </a:spcBef>
              <a:buNone/>
            </a:pPr>
            <a:endParaRPr/>
          </a:p>
        </p:txBody>
      </p:sp>
      <p:sp>
        <p:nvSpPr>
          <p:cNvPr id="11" name="Shape 11"/>
          <p:cNvSpPr/>
          <p:nvPr/>
        </p:nvSpPr>
        <p:spPr>
          <a:xfrm>
            <a:off x="3048000" y="4972050"/>
            <a:ext cx="3048000" cy="171600"/>
          </a:xfrm>
          <a:prstGeom prst="rect">
            <a:avLst/>
          </a:prstGeom>
          <a:solidFill>
            <a:srgbClr val="EFEFEF"/>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6096000" y="4972050"/>
            <a:ext cx="3048000" cy="171600"/>
          </a:xfrm>
          <a:prstGeom prst="rect">
            <a:avLst/>
          </a:prstGeom>
          <a:solidFill>
            <a:srgbClr val="B7B7B7"/>
          </a:solidFill>
          <a:ln>
            <a:noFill/>
          </a:ln>
        </p:spPr>
        <p:txBody>
          <a:bodyPr lIns="91425" tIns="91425" rIns="91425" bIns="91425" anchor="ctr" anchorCtr="0">
            <a:noAutofit/>
          </a:bodyPr>
          <a:lstStyle/>
          <a:p>
            <a:pPr lvl="0">
              <a:spcBef>
                <a:spcPts val="0"/>
              </a:spcBef>
              <a:buNone/>
            </a:pPr>
            <a:endParaRPr/>
          </a:p>
        </p:txBody>
      </p:sp>
      <p:sp>
        <p:nvSpPr>
          <p:cNvPr id="13" name="Shape 13"/>
          <p:cNvSpPr txBox="1"/>
          <p:nvPr/>
        </p:nvSpPr>
        <p:spPr>
          <a:xfrm>
            <a:off x="6172200" y="4972050"/>
            <a:ext cx="2590800" cy="171600"/>
          </a:xfrm>
          <a:prstGeom prst="rect">
            <a:avLst/>
          </a:prstGeom>
          <a:noFill/>
          <a:ln>
            <a:noFill/>
          </a:ln>
        </p:spPr>
        <p:txBody>
          <a:bodyPr lIns="91425" tIns="91425" rIns="91425" bIns="91425" anchor="ctr" anchorCtr="0">
            <a:noAutofit/>
          </a:bodyPr>
          <a:lstStyle/>
          <a:p>
            <a:pPr lvl="0" algn="l" rtl="0">
              <a:spcBef>
                <a:spcPts val="0"/>
              </a:spcBef>
              <a:buNone/>
            </a:pPr>
            <a:endParaRPr sz="1100">
              <a:solidFill>
                <a:srgbClr val="980000"/>
              </a:solidFill>
              <a:latin typeface="Open Sans"/>
              <a:ea typeface="Open Sans"/>
              <a:cs typeface="Open Sans"/>
              <a:sym typeface="Open Sans"/>
            </a:endParaRPr>
          </a:p>
        </p:txBody>
      </p:sp>
      <p:sp>
        <p:nvSpPr>
          <p:cNvPr id="14" name="Shape 14"/>
          <p:cNvSpPr txBox="1"/>
          <p:nvPr/>
        </p:nvSpPr>
        <p:spPr>
          <a:xfrm>
            <a:off x="3048000" y="4972050"/>
            <a:ext cx="3048000" cy="171600"/>
          </a:xfrm>
          <a:prstGeom prst="rect">
            <a:avLst/>
          </a:prstGeom>
          <a:noFill/>
          <a:ln>
            <a:noFill/>
          </a:ln>
        </p:spPr>
        <p:txBody>
          <a:bodyPr lIns="91425" tIns="91425" rIns="91425" bIns="91425" anchor="ctr" anchorCtr="0">
            <a:noAutofit/>
          </a:bodyPr>
          <a:lstStyle/>
          <a:p>
            <a:pPr lvl="0" algn="l" rtl="0">
              <a:spcBef>
                <a:spcPts val="0"/>
              </a:spcBef>
              <a:buNone/>
            </a:pPr>
            <a:endParaRPr sz="1100">
              <a:solidFill>
                <a:srgbClr val="980000"/>
              </a:solidFill>
              <a:latin typeface="Open Sans"/>
              <a:ea typeface="Open Sans"/>
              <a:cs typeface="Open Sans"/>
              <a:sym typeface="Open Sans"/>
            </a:endParaRPr>
          </a:p>
        </p:txBody>
      </p:sp>
      <p:sp>
        <p:nvSpPr>
          <p:cNvPr id="15" name="Shape 15"/>
          <p:cNvSpPr txBox="1"/>
          <p:nvPr/>
        </p:nvSpPr>
        <p:spPr>
          <a:xfrm>
            <a:off x="0" y="4972050"/>
            <a:ext cx="3048000" cy="171600"/>
          </a:xfrm>
          <a:prstGeom prst="rect">
            <a:avLst/>
          </a:prstGeom>
          <a:noFill/>
          <a:ln>
            <a:noFill/>
          </a:ln>
        </p:spPr>
        <p:txBody>
          <a:bodyPr lIns="91425" tIns="91425" rIns="91425" bIns="91425" anchor="ctr" anchorCtr="0">
            <a:noAutofit/>
          </a:bodyPr>
          <a:lstStyle/>
          <a:p>
            <a:pPr lvl="0" algn="ctr" rtl="0">
              <a:spcBef>
                <a:spcPts val="0"/>
              </a:spcBef>
              <a:buNone/>
            </a:pPr>
            <a:endParaRPr sz="1100">
              <a:solidFill>
                <a:srgbClr val="FFFFFF"/>
              </a:solidFill>
              <a:latin typeface="Open Sans"/>
              <a:ea typeface="Open Sans"/>
              <a:cs typeface="Open Sans"/>
              <a:sym typeface="Open Sans"/>
            </a:endParaRPr>
          </a:p>
        </p:txBody>
      </p:sp>
      <p:pic>
        <p:nvPicPr>
          <p:cNvPr id="16" name="Shape 16"/>
          <p:cNvPicPr preferRelativeResize="0"/>
          <p:nvPr/>
        </p:nvPicPr>
        <p:blipFill>
          <a:blip r:embed="rId18">
            <a:alphaModFix/>
          </a:blip>
          <a:stretch>
            <a:fillRect/>
          </a:stretch>
        </p:blipFill>
        <p:spPr>
          <a:xfrm>
            <a:off x="8166625" y="4485925"/>
            <a:ext cx="996525" cy="500074"/>
          </a:xfrm>
          <a:prstGeom prst="rect">
            <a:avLst/>
          </a:prstGeom>
          <a:noFill/>
          <a:ln>
            <a:noFill/>
          </a:ln>
        </p:spPr>
      </p:pic>
      <p:sp>
        <p:nvSpPr>
          <p:cNvPr id="17" name="Shape 17"/>
          <p:cNvSpPr txBox="1">
            <a:spLocks noGrp="1"/>
          </p:cNvSpPr>
          <p:nvPr>
            <p:ph type="sldNum" idx="12"/>
          </p:nvPr>
        </p:nvSpPr>
        <p:spPr>
          <a:xfrm>
            <a:off x="8568225" y="4978575"/>
            <a:ext cx="575700" cy="165000"/>
          </a:xfrm>
          <a:prstGeom prst="rect">
            <a:avLst/>
          </a:prstGeom>
          <a:noFill/>
          <a:ln>
            <a:noFill/>
          </a:ln>
        </p:spPr>
        <p:txBody>
          <a:bodyPr lIns="91425" tIns="91425" rIns="91425" bIns="91425" anchor="ctr" anchorCtr="0">
            <a:noAutofit/>
          </a:bodyPr>
          <a:lstStyle/>
          <a:p>
            <a:pPr lvl="0" algn="ctr" rtl="0">
              <a:spcBef>
                <a:spcPts val="0"/>
              </a:spcBef>
              <a:buNone/>
            </a:pPr>
            <a:fld id="{00000000-1234-1234-1234-123412341234}" type="slidenum">
              <a:rPr lang="en" sz="1100">
                <a:solidFill>
                  <a:srgbClr val="980000"/>
                </a:solidFill>
                <a:latin typeface="Open Sans"/>
                <a:ea typeface="Open Sans"/>
                <a:cs typeface="Open Sans"/>
                <a:sym typeface="Open Sans"/>
              </a:rPr>
              <a:t>‹#›</a:t>
            </a:fld>
            <a:r>
              <a:rPr lang="en" sz="1100">
                <a:solidFill>
                  <a:srgbClr val="980000"/>
                </a:solidFill>
                <a:latin typeface="Open Sans"/>
                <a:ea typeface="Open Sans"/>
                <a:cs typeface="Open Sans"/>
                <a:sym typeface="Open Sans"/>
              </a:rPr>
              <a:t>/86</a:t>
            </a: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16.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ctrTitle"/>
          </p:nvPr>
        </p:nvSpPr>
        <p:spPr>
          <a:xfrm>
            <a:off x="685800" y="1597818"/>
            <a:ext cx="7772400" cy="1102518"/>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MOOC Learner Behaviors by Country and Culture; an Exploratory Analysis</a:t>
            </a:r>
          </a:p>
        </p:txBody>
      </p:sp>
      <p:sp>
        <p:nvSpPr>
          <p:cNvPr id="116" name="Shape 116"/>
          <p:cNvSpPr txBox="1">
            <a:spLocks noGrp="1"/>
          </p:cNvSpPr>
          <p:nvPr>
            <p:ph type="subTitle" idx="1"/>
          </p:nvPr>
        </p:nvSpPr>
        <p:spPr>
          <a:xfrm>
            <a:off x="1371600" y="2914650"/>
            <a:ext cx="6400799" cy="1314450"/>
          </a:xfrm>
          <a:prstGeom prst="rect">
            <a:avLst/>
          </a:prstGeom>
          <a:noFill/>
          <a:ln>
            <a:noFill/>
          </a:ln>
        </p:spPr>
        <p:txBody>
          <a:bodyPr lIns="91425" tIns="45700" rIns="91425" bIns="45700" anchor="t" anchorCtr="0">
            <a:noAutofit/>
          </a:bodyPr>
          <a:lstStyle/>
          <a:p>
            <a:pPr marL="0" marR="0" lvl="0" indent="0" algn="ctr" rtl="0">
              <a:spcBef>
                <a:spcPts val="0"/>
              </a:spcBef>
              <a:spcAft>
                <a:spcPts val="0"/>
              </a:spcAft>
              <a:buClr>
                <a:srgbClr val="888888"/>
              </a:buClr>
              <a:buSzPct val="25000"/>
              <a:buFont typeface="Arial"/>
              <a:buNone/>
            </a:pPr>
            <a:r>
              <a:rPr lang="en" sz="2000" b="0" i="0" u="none" strike="noStrike" cap="none">
                <a:solidFill>
                  <a:srgbClr val="888888"/>
                </a:solidFill>
                <a:latin typeface="Arial"/>
                <a:ea typeface="Arial"/>
                <a:cs typeface="Arial"/>
                <a:sym typeface="Arial"/>
              </a:rPr>
              <a:t>Zhongxiu </a:t>
            </a:r>
            <a:r>
              <a:rPr lang="en"/>
              <a:t>“Aurora” </a:t>
            </a:r>
            <a:r>
              <a:rPr lang="en" sz="2000" b="0" i="0" u="none" strike="noStrike" cap="none">
                <a:solidFill>
                  <a:srgbClr val="888888"/>
                </a:solidFill>
                <a:latin typeface="Arial"/>
                <a:ea typeface="Arial"/>
                <a:cs typeface="Arial"/>
                <a:sym typeface="Arial"/>
              </a:rPr>
              <a:t>Liu, Rebecca Brown, Collin </a:t>
            </a:r>
            <a:r>
              <a:rPr lang="en"/>
              <a:t>Lynch, Tiffany Barnes, Ryan Baker, Yoav Bergner, Danielle Mcnamara</a:t>
            </a:r>
            <a:r>
              <a:rPr lang="en" sz="2000" b="0" i="0" u="none" strike="noStrike" cap="none">
                <a:solidFill>
                  <a:srgbClr val="888888"/>
                </a:solidFill>
                <a:latin typeface="Arial"/>
                <a:ea typeface="Arial"/>
                <a:cs typeface="Arial"/>
                <a:sym typeface="Arial"/>
              </a:rPr>
              <a:t> </a:t>
            </a:r>
          </a:p>
          <a:p>
            <a:pPr marL="0" marR="0" lvl="0" indent="0" algn="ctr" rtl="0">
              <a:spcBef>
                <a:spcPts val="400"/>
              </a:spcBef>
              <a:spcAft>
                <a:spcPts val="0"/>
              </a:spcAft>
              <a:buClr>
                <a:srgbClr val="888888"/>
              </a:buClr>
              <a:buSzPct val="25000"/>
              <a:buFont typeface="Arial"/>
              <a:buNone/>
            </a:pPr>
            <a:endParaRPr sz="2000" b="0" i="0" u="none" strike="noStrike" cap="none">
              <a:solidFill>
                <a:srgbClr val="888888"/>
              </a:solidFill>
              <a:latin typeface="Arial"/>
              <a:ea typeface="Arial"/>
              <a:cs typeface="Arial"/>
              <a:sym typeface="Arial"/>
            </a:endParaRPr>
          </a:p>
        </p:txBody>
      </p:sp>
      <p:sp>
        <p:nvSpPr>
          <p:cNvPr id="117" name="Shape 117"/>
          <p:cNvSpPr txBox="1">
            <a:spLocks noGrp="1"/>
          </p:cNvSpPr>
          <p:nvPr>
            <p:ph type="dt" idx="10"/>
          </p:nvPr>
        </p:nvSpPr>
        <p:spPr>
          <a:xfrm>
            <a:off x="6553200" y="4869662"/>
            <a:ext cx="2133600" cy="273900"/>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b="0" i="0" u="none" strike="noStrike" cap="none">
                <a:solidFill>
                  <a:srgbClr val="888888"/>
                </a:solidFill>
                <a:latin typeface="Arial"/>
                <a:ea typeface="Arial"/>
                <a:cs typeface="Arial"/>
                <a:sym typeface="Arial"/>
              </a:rPr>
              <a:t>4/4/16</a:t>
            </a:r>
          </a:p>
        </p:txBody>
      </p:sp>
      <p:sp>
        <p:nvSpPr>
          <p:cNvPr id="118" name="Shape 118"/>
          <p:cNvSpPr txBox="1">
            <a:spLocks noGrp="1"/>
          </p:cNvSpPr>
          <p:nvPr>
            <p:ph type="sldNum" idx="12"/>
          </p:nvPr>
        </p:nvSpPr>
        <p:spPr>
          <a:xfrm>
            <a:off x="7010400" y="4907387"/>
            <a:ext cx="2133600" cy="273900"/>
          </a:xfrm>
          <a:prstGeom prst="rect">
            <a:avLst/>
          </a:prstGeom>
          <a:noFill/>
          <a:ln>
            <a:noFill/>
          </a:ln>
        </p:spPr>
        <p:txBody>
          <a:bodyPr lIns="91425" tIns="45700" rIns="91425" bIns="45700" anchor="ctr" anchorCtr="0">
            <a:noAutofit/>
          </a:bodyPr>
          <a:lstStyle/>
          <a:p>
            <a:pPr lvl="0" rtl="0">
              <a:spcBef>
                <a:spcPts val="0"/>
              </a:spcBef>
              <a:buClr>
                <a:srgbClr val="000000"/>
              </a:buClr>
              <a:buSzPct val="25000"/>
              <a:buFont typeface="Arial"/>
              <a:buNone/>
            </a:pPr>
            <a:fld id="{00000000-1234-1234-1234-123412341234}" type="slidenum">
              <a:rPr lang="en"/>
              <a:t>1</a:t>
            </a:fld>
            <a:r>
              <a:rPr lang="en"/>
              <a:t>/</a:t>
            </a:r>
            <a:fld id="{00000000-1234-1234-1234-123412341234}" type="slidenum">
              <a:rPr lang="en"/>
              <a:t>1</a:t>
            </a:fld>
            <a:endParaRPr lang="en"/>
          </a:p>
        </p:txBody>
      </p:sp>
      <p:sp>
        <p:nvSpPr>
          <p:cNvPr id="2" name="TextBox 1"/>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457200" y="573509"/>
            <a:ext cx="8229600" cy="801299"/>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Roadmap of Research Questions</a:t>
            </a:r>
          </a:p>
        </p:txBody>
      </p:sp>
      <p:sp>
        <p:nvSpPr>
          <p:cNvPr id="196" name="Shape 196"/>
          <p:cNvSpPr txBox="1"/>
          <p:nvPr/>
        </p:nvSpPr>
        <p:spPr>
          <a:xfrm>
            <a:off x="648500" y="1575897"/>
            <a:ext cx="3141300" cy="6924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Identify categories of Users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(RQ1: Course Activity Profiles)</a:t>
            </a:r>
          </a:p>
        </p:txBody>
      </p:sp>
      <p:sp>
        <p:nvSpPr>
          <p:cNvPr id="197" name="Shape 197"/>
          <p:cNvSpPr txBox="1"/>
          <p:nvPr/>
        </p:nvSpPr>
        <p:spPr>
          <a:xfrm>
            <a:off x="5202237" y="1575846"/>
            <a:ext cx="3141300" cy="6924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dirty="0">
                <a:solidFill>
                  <a:schemeClr val="dk1"/>
                </a:solidFill>
                <a:latin typeface="Calibri"/>
                <a:ea typeface="Calibri"/>
                <a:cs typeface="Calibri"/>
                <a:sym typeface="Calibri"/>
              </a:rPr>
              <a:t>Country-wise </a:t>
            </a:r>
            <a:r>
              <a:rPr lang="en" sz="1800" dirty="0">
                <a:solidFill>
                  <a:schemeClr val="dk1"/>
                </a:solidFill>
                <a:latin typeface="Calibri"/>
                <a:ea typeface="Calibri"/>
                <a:cs typeface="Calibri"/>
                <a:sym typeface="Calibri"/>
              </a:rPr>
              <a:t>differences? (RQ2: CAP distr. By Country)</a:t>
            </a:r>
          </a:p>
        </p:txBody>
      </p:sp>
      <p:sp>
        <p:nvSpPr>
          <p:cNvPr id="198" name="Shape 198"/>
          <p:cNvSpPr txBox="1"/>
          <p:nvPr/>
        </p:nvSpPr>
        <p:spPr>
          <a:xfrm>
            <a:off x="648500" y="3295724"/>
            <a:ext cx="3141300" cy="6924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Segment activities around </a:t>
            </a:r>
            <a:r>
              <a:rPr lang="en" sz="1800" b="1" i="1">
                <a:solidFill>
                  <a:schemeClr val="dk1"/>
                </a:solidFill>
                <a:latin typeface="Calibri"/>
                <a:ea typeface="Calibri"/>
                <a:cs typeface="Calibri"/>
                <a:sym typeface="Calibri"/>
              </a:rPr>
              <a:t>Quiz</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(RQ3: Quiz Activity Profiles)</a:t>
            </a:r>
          </a:p>
        </p:txBody>
      </p:sp>
      <p:sp>
        <p:nvSpPr>
          <p:cNvPr id="199" name="Shape 199"/>
          <p:cNvSpPr txBox="1"/>
          <p:nvPr/>
        </p:nvSpPr>
        <p:spPr>
          <a:xfrm>
            <a:off x="5202323" y="3280261"/>
            <a:ext cx="3141300" cy="900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a:solidFill>
                  <a:schemeClr val="dk1"/>
                </a:solidFill>
                <a:latin typeface="Calibri"/>
                <a:ea typeface="Calibri"/>
                <a:cs typeface="Calibri"/>
                <a:sym typeface="Calibri"/>
              </a:rPr>
              <a:t>Culture-wise </a:t>
            </a:r>
            <a:r>
              <a:rPr lang="en" sz="1800">
                <a:solidFill>
                  <a:schemeClr val="dk1"/>
                </a:solidFill>
                <a:latin typeface="Calibri"/>
                <a:ea typeface="Calibri"/>
                <a:cs typeface="Calibri"/>
                <a:sym typeface="Calibri"/>
              </a:rPr>
              <a:t>Differences?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(RQ4: QAP by Country)</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(RQ5: Forum Best Friend)</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0" name="Shape 200"/>
          <p:cNvSpPr txBox="1"/>
          <p:nvPr/>
        </p:nvSpPr>
        <p:spPr>
          <a:xfrm>
            <a:off x="648500" y="3988124"/>
            <a:ext cx="3141300" cy="801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Activities in </a:t>
            </a:r>
            <a:r>
              <a:rPr lang="en" sz="1800" b="1" i="1">
                <a:solidFill>
                  <a:schemeClr val="dk1"/>
                </a:solidFill>
                <a:latin typeface="Calibri"/>
                <a:ea typeface="Calibri"/>
                <a:cs typeface="Calibri"/>
                <a:sym typeface="Calibri"/>
              </a:rPr>
              <a:t>Forum</a:t>
            </a:r>
            <a:r>
              <a:rPr lang="en" sz="1800">
                <a:solidFill>
                  <a:schemeClr val="dk1"/>
                </a:solidFill>
                <a:latin typeface="Calibri"/>
                <a:ea typeface="Calibri"/>
                <a:cs typeface="Calibri"/>
                <a:sym typeface="Calibri"/>
              </a:rPr>
              <a:t> </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(Brown et al., 2015; Fire et al., 2012)</a:t>
            </a:r>
          </a:p>
        </p:txBody>
      </p:sp>
      <p:sp>
        <p:nvSpPr>
          <p:cNvPr id="201" name="Shape 201"/>
          <p:cNvSpPr/>
          <p:nvPr/>
        </p:nvSpPr>
        <p:spPr>
          <a:xfrm>
            <a:off x="3789660" y="1841049"/>
            <a:ext cx="1412700" cy="162000"/>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2" name="Shape 202"/>
          <p:cNvSpPr/>
          <p:nvPr/>
        </p:nvSpPr>
        <p:spPr>
          <a:xfrm>
            <a:off x="3789685" y="3649337"/>
            <a:ext cx="1412700" cy="162000"/>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203" name="Shape 203"/>
          <p:cNvCxnSpPr>
            <a:stCxn id="196" idx="2"/>
          </p:cNvCxnSpPr>
          <p:nvPr/>
        </p:nvCxnSpPr>
        <p:spPr>
          <a:xfrm flipH="1">
            <a:off x="2214350" y="2268297"/>
            <a:ext cx="4800" cy="1033200"/>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204" name="Shape 204"/>
          <p:cNvSpPr txBox="1"/>
          <p:nvPr/>
        </p:nvSpPr>
        <p:spPr>
          <a:xfrm>
            <a:off x="1307150" y="2479952"/>
            <a:ext cx="1824000" cy="6099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Delve into each CAP’s behavior</a:t>
            </a:r>
          </a:p>
        </p:txBody>
      </p:sp>
      <p:cxnSp>
        <p:nvCxnSpPr>
          <p:cNvPr id="205" name="Shape 205"/>
          <p:cNvCxnSpPr/>
          <p:nvPr/>
        </p:nvCxnSpPr>
        <p:spPr>
          <a:xfrm>
            <a:off x="6772893" y="2268307"/>
            <a:ext cx="0" cy="1011899"/>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206" name="Shape 206"/>
          <p:cNvSpPr txBox="1"/>
          <p:nvPr/>
        </p:nvSpPr>
        <p:spPr>
          <a:xfrm>
            <a:off x="5809475" y="2469302"/>
            <a:ext cx="1824000" cy="6099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Hofstede Cultural Dimensions</a:t>
            </a:r>
          </a:p>
        </p:txBody>
      </p:sp>
      <p:sp>
        <p:nvSpPr>
          <p:cNvPr id="207" name="Shape 207"/>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16" name="TextBox 1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17" name="TextBox 1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8" name="TextBox 1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10</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0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animBg="1"/>
      <p:bldP spid="197" grpId="0" animBg="1"/>
      <p:bldP spid="198" grpId="0" animBg="1"/>
      <p:bldP spid="199" grpId="0" animBg="1"/>
      <p:bldP spid="200" grpId="0" animBg="1"/>
      <p:bldP spid="201" grpId="0" animBg="1"/>
      <p:bldP spid="202" grpId="0" animBg="1"/>
      <p:bldP spid="204" grpId="0" animBg="1"/>
      <p:bldP spid="20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457200" y="675084"/>
            <a:ext cx="8229600" cy="80129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RQ1: Course Activity Profiles (CAPs)</a:t>
            </a:r>
          </a:p>
        </p:txBody>
      </p:sp>
      <p:sp>
        <p:nvSpPr>
          <p:cNvPr id="215" name="Shape 215"/>
          <p:cNvSpPr txBox="1">
            <a:spLocks noGrp="1"/>
          </p:cNvSpPr>
          <p:nvPr>
            <p:ph type="body" idx="1"/>
          </p:nvPr>
        </p:nvSpPr>
        <p:spPr>
          <a:xfrm>
            <a:off x="457200" y="1626019"/>
            <a:ext cx="8229600" cy="2968602"/>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Q: What are the main categories of students, based on the total and relative frequencies of accessing different course activities?</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Method: we hierarchically clustered students on number of lectures viewed and quizzes attempted </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p:txBody>
      </p:sp>
      <p:sp>
        <p:nvSpPr>
          <p:cNvPr id="216" name="Shape 216"/>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11</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457200" y="446416"/>
            <a:ext cx="3008313" cy="629907"/>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 sz="2000" b="1" i="0" u="none" strike="noStrike" cap="none">
                <a:solidFill>
                  <a:schemeClr val="dk1"/>
                </a:solidFill>
                <a:latin typeface="Calibri"/>
                <a:ea typeface="Calibri"/>
                <a:cs typeface="Calibri"/>
                <a:sym typeface="Calibri"/>
              </a:rPr>
              <a:t>RQ1: Course Activity Profiles (CAPs)</a:t>
            </a:r>
          </a:p>
        </p:txBody>
      </p:sp>
      <p:sp>
        <p:nvSpPr>
          <p:cNvPr id="224" name="Shape 224"/>
          <p:cNvSpPr txBox="1">
            <a:spLocks noGrp="1"/>
          </p:cNvSpPr>
          <p:nvPr>
            <p:ph type="body" idx="2"/>
          </p:nvPr>
        </p:nvSpPr>
        <p:spPr>
          <a:xfrm>
            <a:off x="457200" y="1231096"/>
            <a:ext cx="3008313" cy="3363525"/>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Arial"/>
              <a:buNone/>
            </a:pPr>
            <a:r>
              <a:rPr lang="en" sz="1400" b="0" i="0" u="none" strike="noStrike" cap="none" dirty="0">
                <a:solidFill>
                  <a:schemeClr val="dk1"/>
                </a:solidFill>
                <a:latin typeface="Arial"/>
                <a:ea typeface="Arial"/>
                <a:cs typeface="Arial"/>
                <a:sym typeface="Arial"/>
              </a:rPr>
              <a:t>5 CAPs, closely resembles previous work (Anderson et al., 2014)</a:t>
            </a: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r>
              <a:rPr lang="en" sz="1400" b="0" i="0" u="none" strike="noStrike" cap="none" dirty="0" smtClean="0">
                <a:solidFill>
                  <a:schemeClr val="dk1"/>
                </a:solidFill>
                <a:latin typeface="Arial"/>
                <a:ea typeface="Arial"/>
                <a:cs typeface="Arial"/>
                <a:sym typeface="Arial"/>
              </a:rPr>
              <a:t>All-rounders, who had a balance number of lectures viewed and quizzes attempted had the highest rate of receiving certificate</a:t>
            </a:r>
            <a:endParaRPr lang="en"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p:txBody>
      </p:sp>
      <p:sp>
        <p:nvSpPr>
          <p:cNvPr id="225" name="Shape 225"/>
          <p:cNvSpPr txBox="1">
            <a:spLocks noGrp="1"/>
          </p:cNvSpPr>
          <p:nvPr>
            <p:ph type="body" idx="1"/>
          </p:nvPr>
        </p:nvSpPr>
        <p:spPr>
          <a:xfrm>
            <a:off x="3575050" y="446417"/>
            <a:ext cx="5111750" cy="4148204"/>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p:txBody>
      </p:sp>
      <p:pic>
        <p:nvPicPr>
          <p:cNvPr id="226" name="Shape 226" descr="Screen Shot 2016-03-31 at 10.52.32 AM.png"/>
          <p:cNvPicPr preferRelativeResize="0"/>
          <p:nvPr/>
        </p:nvPicPr>
        <p:blipFill rotWithShape="1">
          <a:blip r:embed="rId3">
            <a:alphaModFix/>
          </a:blip>
          <a:srcRect t="1764" b="1763"/>
          <a:stretch/>
        </p:blipFill>
        <p:spPr>
          <a:xfrm>
            <a:off x="3575050" y="335450"/>
            <a:ext cx="5222400" cy="4259100"/>
          </a:xfrm>
          <a:prstGeom prst="rect">
            <a:avLst/>
          </a:prstGeom>
          <a:noFill/>
          <a:ln>
            <a:noFill/>
          </a:ln>
        </p:spPr>
      </p:pic>
      <p:cxnSp>
        <p:nvCxnSpPr>
          <p:cNvPr id="227" name="Shape 227"/>
          <p:cNvCxnSpPr/>
          <p:nvPr/>
        </p:nvCxnSpPr>
        <p:spPr>
          <a:xfrm>
            <a:off x="3099775" y="2292200"/>
            <a:ext cx="475200" cy="366900"/>
          </a:xfrm>
          <a:prstGeom prst="straightConnector1">
            <a:avLst/>
          </a:prstGeom>
          <a:noFill/>
          <a:ln w="12700" cap="flat" cmpd="sng">
            <a:solidFill>
              <a:schemeClr val="dk1"/>
            </a:solidFill>
            <a:prstDash val="solid"/>
            <a:round/>
            <a:headEnd type="none" w="med" len="med"/>
            <a:tailEnd type="stealth" w="lg" len="lg"/>
          </a:ln>
          <a:effectLst>
            <a:outerShdw blurRad="39999" dist="20000" dir="5400000" rotWithShape="0">
              <a:srgbClr val="000000">
                <a:alpha val="37647"/>
              </a:srgbClr>
            </a:outerShdw>
          </a:effectLst>
        </p:spPr>
      </p:cxnSp>
      <p:sp>
        <p:nvSpPr>
          <p:cNvPr id="231" name="Shape 231"/>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9" name="TextBox 8"/>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10" name="TextBox 9"/>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1" name="TextBox 10"/>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2"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12</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457200" y="446416"/>
            <a:ext cx="3008313" cy="629907"/>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 sz="2000" b="1" i="0" u="none" strike="noStrike" cap="none">
                <a:solidFill>
                  <a:schemeClr val="dk1"/>
                </a:solidFill>
                <a:latin typeface="Calibri"/>
                <a:ea typeface="Calibri"/>
                <a:cs typeface="Calibri"/>
                <a:sym typeface="Calibri"/>
              </a:rPr>
              <a:t>RQ1: Course Activity Profiles (CAPs)</a:t>
            </a:r>
          </a:p>
        </p:txBody>
      </p:sp>
      <p:sp>
        <p:nvSpPr>
          <p:cNvPr id="224" name="Shape 224"/>
          <p:cNvSpPr txBox="1">
            <a:spLocks noGrp="1"/>
          </p:cNvSpPr>
          <p:nvPr>
            <p:ph type="body" idx="2"/>
          </p:nvPr>
        </p:nvSpPr>
        <p:spPr>
          <a:xfrm>
            <a:off x="457200" y="1231096"/>
            <a:ext cx="3008313" cy="3363525"/>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Arial"/>
              <a:buNone/>
            </a:pPr>
            <a:r>
              <a:rPr lang="en" sz="1400" b="0" i="0" u="none" strike="noStrike" cap="none" dirty="0">
                <a:solidFill>
                  <a:schemeClr val="dk1"/>
                </a:solidFill>
                <a:latin typeface="Arial"/>
                <a:ea typeface="Arial"/>
                <a:cs typeface="Arial"/>
                <a:sym typeface="Arial"/>
              </a:rPr>
              <a:t>5 CAPs, closely resembles previous work (Anderson et al., 2014)</a:t>
            </a: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r>
              <a:rPr lang="en" sz="1400" b="0" i="0" u="none" strike="noStrike" cap="none" dirty="0" smtClean="0">
                <a:solidFill>
                  <a:schemeClr val="dk1"/>
                </a:solidFill>
                <a:latin typeface="Arial"/>
                <a:ea typeface="Arial"/>
                <a:cs typeface="Arial"/>
                <a:sym typeface="Arial"/>
              </a:rPr>
              <a:t>All-rounders, who had a balance number of lectures viewed and quizzes attempted had the highest rate of receiving certificate</a:t>
            </a:r>
            <a:endParaRPr lang="en"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lvl="0">
              <a:buSzPct val="25000"/>
            </a:pPr>
            <a:r>
              <a:rPr lang="en" dirty="0"/>
              <a:t>In later analysis, we focus on three categories with sufficient activities and good Average Silhouette Value (ASW) (Rousseeuw,1987)</a:t>
            </a: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p:txBody>
      </p:sp>
      <p:sp>
        <p:nvSpPr>
          <p:cNvPr id="225" name="Shape 225"/>
          <p:cNvSpPr txBox="1">
            <a:spLocks noGrp="1"/>
          </p:cNvSpPr>
          <p:nvPr>
            <p:ph type="body" idx="1"/>
          </p:nvPr>
        </p:nvSpPr>
        <p:spPr>
          <a:xfrm>
            <a:off x="3575050" y="446417"/>
            <a:ext cx="5111750" cy="4148204"/>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p:txBody>
      </p:sp>
      <p:pic>
        <p:nvPicPr>
          <p:cNvPr id="226" name="Shape 226" descr="Screen Shot 2016-03-31 at 10.52.32 AM.png"/>
          <p:cNvPicPr preferRelativeResize="0"/>
          <p:nvPr/>
        </p:nvPicPr>
        <p:blipFill rotWithShape="1">
          <a:blip r:embed="rId3">
            <a:alphaModFix/>
          </a:blip>
          <a:srcRect t="1764" b="1763"/>
          <a:stretch/>
        </p:blipFill>
        <p:spPr>
          <a:xfrm>
            <a:off x="3575050" y="335450"/>
            <a:ext cx="5222400" cy="4259100"/>
          </a:xfrm>
          <a:prstGeom prst="rect">
            <a:avLst/>
          </a:prstGeom>
          <a:noFill/>
          <a:ln>
            <a:noFill/>
          </a:ln>
        </p:spPr>
      </p:pic>
      <p:cxnSp>
        <p:nvCxnSpPr>
          <p:cNvPr id="228" name="Shape 228"/>
          <p:cNvCxnSpPr/>
          <p:nvPr/>
        </p:nvCxnSpPr>
        <p:spPr>
          <a:xfrm rot="10800000" flipH="1">
            <a:off x="3220975" y="2151025"/>
            <a:ext cx="354300" cy="1462500"/>
          </a:xfrm>
          <a:prstGeom prst="straightConnector1">
            <a:avLst/>
          </a:prstGeom>
          <a:noFill/>
          <a:ln w="25400" cap="flat" cmpd="sng">
            <a:solidFill>
              <a:schemeClr val="accent2"/>
            </a:solidFill>
            <a:prstDash val="solid"/>
            <a:round/>
            <a:headEnd type="none" w="med" len="med"/>
            <a:tailEnd type="stealth" w="lg" len="lg"/>
          </a:ln>
          <a:effectLst>
            <a:outerShdw blurRad="39999" dist="20000" dir="5400000" rotWithShape="0">
              <a:srgbClr val="000000">
                <a:alpha val="37647"/>
              </a:srgbClr>
            </a:outerShdw>
          </a:effectLst>
        </p:spPr>
      </p:cxnSp>
      <p:cxnSp>
        <p:nvCxnSpPr>
          <p:cNvPr id="229" name="Shape 229"/>
          <p:cNvCxnSpPr/>
          <p:nvPr/>
        </p:nvCxnSpPr>
        <p:spPr>
          <a:xfrm rot="10800000" flipH="1">
            <a:off x="3210925" y="1603525"/>
            <a:ext cx="364200" cy="2010000"/>
          </a:xfrm>
          <a:prstGeom prst="straightConnector1">
            <a:avLst/>
          </a:prstGeom>
          <a:noFill/>
          <a:ln w="25400" cap="flat" cmpd="sng">
            <a:solidFill>
              <a:schemeClr val="accent2"/>
            </a:solidFill>
            <a:prstDash val="solid"/>
            <a:round/>
            <a:headEnd type="none" w="med" len="med"/>
            <a:tailEnd type="stealth" w="lg" len="lg"/>
          </a:ln>
          <a:effectLst>
            <a:outerShdw blurRad="39999" dist="20000" dir="5400000" rotWithShape="0">
              <a:srgbClr val="000000">
                <a:alpha val="37647"/>
              </a:srgbClr>
            </a:outerShdw>
          </a:effectLst>
        </p:spPr>
      </p:cxnSp>
      <p:cxnSp>
        <p:nvCxnSpPr>
          <p:cNvPr id="230" name="Shape 230"/>
          <p:cNvCxnSpPr/>
          <p:nvPr/>
        </p:nvCxnSpPr>
        <p:spPr>
          <a:xfrm rot="10800000" flipH="1">
            <a:off x="3210925" y="2659125"/>
            <a:ext cx="364200" cy="984600"/>
          </a:xfrm>
          <a:prstGeom prst="straightConnector1">
            <a:avLst/>
          </a:prstGeom>
          <a:noFill/>
          <a:ln w="25400" cap="flat" cmpd="sng">
            <a:solidFill>
              <a:schemeClr val="accent2"/>
            </a:solidFill>
            <a:prstDash val="solid"/>
            <a:round/>
            <a:headEnd type="none" w="med" len="med"/>
            <a:tailEnd type="stealth" w="lg" len="lg"/>
          </a:ln>
          <a:effectLst>
            <a:outerShdw blurRad="39999" dist="20000" dir="5400000" rotWithShape="0">
              <a:srgbClr val="000000">
                <a:alpha val="37647"/>
              </a:srgbClr>
            </a:outerShdw>
          </a:effectLst>
        </p:spPr>
      </p:cxnSp>
      <p:sp>
        <p:nvSpPr>
          <p:cNvPr id="231" name="Shape 231"/>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11" name="TextBox 10"/>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12" name="TextBox 11"/>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3" name="TextBox 12"/>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4"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13</a:t>
            </a:fld>
            <a:endParaRPr lang="en" sz="1200" dirty="0">
              <a:solidFill>
                <a:schemeClr val="tx1"/>
              </a:solidFill>
              <a:latin typeface="Arial"/>
              <a:ea typeface="Arial"/>
              <a:cs typeface="Arial"/>
              <a:sym typeface="Arial"/>
            </a:endParaRPr>
          </a:p>
        </p:txBody>
      </p:sp>
    </p:spTree>
    <p:extLst>
      <p:ext uri="{BB962C8B-B14F-4D97-AF65-F5344CB8AC3E}">
        <p14:creationId xmlns:p14="http://schemas.microsoft.com/office/powerpoint/2010/main" val="39504163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4">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Shape 238"/>
          <p:cNvSpPr txBox="1">
            <a:spLocks noGrp="1"/>
          </p:cNvSpPr>
          <p:nvPr>
            <p:ph type="title"/>
          </p:nvPr>
        </p:nvSpPr>
        <p:spPr>
          <a:xfrm>
            <a:off x="457200" y="675084"/>
            <a:ext cx="8229600" cy="80129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RQ2: CAPs by Country</a:t>
            </a:r>
          </a:p>
        </p:txBody>
      </p:sp>
      <p:sp>
        <p:nvSpPr>
          <p:cNvPr id="239" name="Shape 239"/>
          <p:cNvSpPr txBox="1">
            <a:spLocks noGrp="1"/>
          </p:cNvSpPr>
          <p:nvPr>
            <p:ph type="body" idx="1"/>
          </p:nvPr>
        </p:nvSpPr>
        <p:spPr>
          <a:xfrm>
            <a:off x="457200" y="1626019"/>
            <a:ext cx="8229600" cy="2968602"/>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Q: Does the proportion of CAP differ by country?</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Method: we </a:t>
            </a:r>
            <a:r>
              <a:rPr lang="en"/>
              <a:t>hierarchically clustered </a:t>
            </a:r>
            <a:r>
              <a:rPr lang="en" sz="2000" b="0" i="0" u="none" strike="noStrike" cap="none">
                <a:solidFill>
                  <a:schemeClr val="dk1"/>
                </a:solidFill>
                <a:latin typeface="Arial"/>
                <a:ea typeface="Arial"/>
                <a:cs typeface="Arial"/>
                <a:sym typeface="Arial"/>
              </a:rPr>
              <a:t>countries based on CAP distribution</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p:txBody>
      </p:sp>
      <p:sp>
        <p:nvSpPr>
          <p:cNvPr id="240" name="Shape 240"/>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14</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3" name="Picture 2" descr="Screen Shot 2016-06-29 at 11.07.19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5050" y="402299"/>
            <a:ext cx="5189254" cy="4192218"/>
          </a:xfrm>
          <a:prstGeom prst="rect">
            <a:avLst/>
          </a:prstGeom>
        </p:spPr>
      </p:pic>
      <p:sp>
        <p:nvSpPr>
          <p:cNvPr id="247" name="Shape 247"/>
          <p:cNvSpPr txBox="1">
            <a:spLocks noGrp="1"/>
          </p:cNvSpPr>
          <p:nvPr>
            <p:ph type="title"/>
          </p:nvPr>
        </p:nvSpPr>
        <p:spPr>
          <a:xfrm>
            <a:off x="457200" y="446416"/>
            <a:ext cx="3008313" cy="629907"/>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 sz="2000" b="1" i="0" u="none" strike="noStrike" cap="none">
                <a:solidFill>
                  <a:schemeClr val="dk1"/>
                </a:solidFill>
                <a:latin typeface="Calibri"/>
                <a:ea typeface="Calibri"/>
                <a:cs typeface="Calibri"/>
                <a:sym typeface="Calibri"/>
              </a:rPr>
              <a:t>RQ2: CAPs by Country</a:t>
            </a:r>
          </a:p>
        </p:txBody>
      </p:sp>
      <p:sp>
        <p:nvSpPr>
          <p:cNvPr id="248" name="Shape 248"/>
          <p:cNvSpPr txBox="1">
            <a:spLocks noGrp="1"/>
          </p:cNvSpPr>
          <p:nvPr>
            <p:ph type="body" idx="2"/>
          </p:nvPr>
        </p:nvSpPr>
        <p:spPr>
          <a:xfrm>
            <a:off x="298062" y="1076325"/>
            <a:ext cx="3008313" cy="3518297"/>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Arial"/>
              <a:buNone/>
            </a:pPr>
            <a:r>
              <a:rPr lang="en" sz="1400" b="0" i="0" u="none" strike="noStrike" cap="none" dirty="0">
                <a:solidFill>
                  <a:schemeClr val="dk1"/>
                </a:solidFill>
                <a:latin typeface="Arial"/>
                <a:ea typeface="Arial"/>
                <a:cs typeface="Arial"/>
                <a:sym typeface="Arial"/>
              </a:rPr>
              <a:t>Cluster 1: contains all developing countries + Singapore</a:t>
            </a: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r>
              <a:rPr lang="en" sz="1400" b="0" i="0" u="none" strike="noStrike" cap="none" dirty="0">
                <a:solidFill>
                  <a:schemeClr val="dk1"/>
                </a:solidFill>
                <a:latin typeface="Arial"/>
                <a:ea typeface="Arial"/>
                <a:cs typeface="Arial"/>
                <a:sym typeface="Arial"/>
              </a:rPr>
              <a:t>Cluster 3: contains all developed countries</a:t>
            </a: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r>
              <a:rPr lang="en" sz="1400" b="0" i="0" u="none" strike="noStrike" cap="none" dirty="0">
                <a:solidFill>
                  <a:schemeClr val="dk1"/>
                </a:solidFill>
                <a:latin typeface="Arial"/>
                <a:ea typeface="Arial"/>
                <a:cs typeface="Arial"/>
                <a:sym typeface="Arial"/>
              </a:rPr>
              <a:t>Proportion of solver in Cluster1 is significantly higher than Cluster 3 (p&lt;0.001)</a:t>
            </a: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p:txBody>
      </p:sp>
      <p:cxnSp>
        <p:nvCxnSpPr>
          <p:cNvPr id="250" name="Shape 250"/>
          <p:cNvCxnSpPr/>
          <p:nvPr/>
        </p:nvCxnSpPr>
        <p:spPr>
          <a:xfrm>
            <a:off x="3071475" y="2803325"/>
            <a:ext cx="1274739" cy="865182"/>
          </a:xfrm>
          <a:prstGeom prst="straightConnector1">
            <a:avLst/>
          </a:prstGeom>
          <a:noFill/>
          <a:ln w="25400" cap="flat" cmpd="sng">
            <a:solidFill>
              <a:schemeClr val="accent2"/>
            </a:solidFill>
            <a:prstDash val="solid"/>
            <a:round/>
            <a:headEnd type="none" w="med" len="med"/>
            <a:tailEnd type="stealth" w="lg" len="lg"/>
          </a:ln>
          <a:effectLst>
            <a:outerShdw blurRad="39999" dist="20000" dir="5400000" rotWithShape="0">
              <a:srgbClr val="000000">
                <a:alpha val="37647"/>
              </a:srgbClr>
            </a:outerShdw>
          </a:effectLst>
        </p:spPr>
      </p:cxnSp>
      <p:sp>
        <p:nvSpPr>
          <p:cNvPr id="251" name="Shape 251"/>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2" name="Text Placeholder 1"/>
          <p:cNvSpPr>
            <a:spLocks noGrp="1"/>
          </p:cNvSpPr>
          <p:nvPr>
            <p:ph type="body" idx="1"/>
          </p:nvPr>
        </p:nvSpPr>
        <p:spPr/>
        <p:txBody>
          <a:bodyPr/>
          <a:lstStyle/>
          <a:p>
            <a:endParaRPr lang="en-US" dirty="0"/>
          </a:p>
        </p:txBody>
      </p:sp>
      <p:sp>
        <p:nvSpPr>
          <p:cNvPr id="9" name="TextBox 8"/>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10" name="TextBox 9"/>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1" name="TextBox 10"/>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2"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15</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8">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Shape 258"/>
          <p:cNvSpPr txBox="1">
            <a:spLocks noGrp="1"/>
          </p:cNvSpPr>
          <p:nvPr>
            <p:ph type="title"/>
          </p:nvPr>
        </p:nvSpPr>
        <p:spPr>
          <a:xfrm>
            <a:off x="457200" y="403334"/>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RQ3: Quiz Activity Profiles (QAP)</a:t>
            </a:r>
          </a:p>
        </p:txBody>
      </p:sp>
      <p:sp>
        <p:nvSpPr>
          <p:cNvPr id="259" name="Shape 259"/>
          <p:cNvSpPr txBox="1">
            <a:spLocks noGrp="1"/>
          </p:cNvSpPr>
          <p:nvPr>
            <p:ph type="body" idx="1"/>
          </p:nvPr>
        </p:nvSpPr>
        <p:spPr>
          <a:xfrm>
            <a:off x="457200" y="1248125"/>
            <a:ext cx="8229600" cy="33465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Q: When does each category access each type of course activity, relative to quiz submissions?</a:t>
            </a:r>
          </a:p>
          <a:p>
            <a:pPr marL="0" marR="0" lvl="0" indent="0" algn="l" rtl="0">
              <a:spcBef>
                <a:spcPts val="400"/>
              </a:spcBef>
              <a:spcAft>
                <a:spcPts val="0"/>
              </a:spcAft>
              <a:buClr>
                <a:schemeClr val="dk1"/>
              </a:buClr>
              <a:buSzPct val="25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Method:</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p:txBody>
      </p:sp>
      <p:sp>
        <p:nvSpPr>
          <p:cNvPr id="261" name="Shape 261"/>
          <p:cNvSpPr/>
          <p:nvPr/>
        </p:nvSpPr>
        <p:spPr>
          <a:xfrm>
            <a:off x="690299" y="4183625"/>
            <a:ext cx="7996500" cy="48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 sz="1800" dirty="0">
                <a:solidFill>
                  <a:schemeClr val="dk1"/>
                </a:solidFill>
                <a:latin typeface="Calibri"/>
                <a:ea typeface="Calibri"/>
                <a:cs typeface="Calibri"/>
                <a:sym typeface="Calibri"/>
              </a:rPr>
              <a:t>We applied the Kruskal-Wallis Test </a:t>
            </a:r>
            <a:r>
              <a:rPr lang="en" dirty="0">
                <a:solidFill>
                  <a:schemeClr val="dk1"/>
                </a:solidFill>
                <a:latin typeface="Calibri"/>
                <a:ea typeface="Calibri"/>
                <a:cs typeface="Calibri"/>
                <a:sym typeface="Calibri"/>
              </a:rPr>
              <a:t>(Northcutt et al., 1952) </a:t>
            </a:r>
            <a:r>
              <a:rPr lang="en" sz="1800" dirty="0">
                <a:solidFill>
                  <a:schemeClr val="dk1"/>
                </a:solidFill>
                <a:latin typeface="Calibri"/>
                <a:ea typeface="Calibri"/>
                <a:cs typeface="Calibri"/>
                <a:sym typeface="Calibri"/>
              </a:rPr>
              <a:t>with Benjamini Hochberg correction </a:t>
            </a:r>
            <a:r>
              <a:rPr lang="en" dirty="0">
                <a:solidFill>
                  <a:schemeClr val="dk1"/>
                </a:solidFill>
                <a:latin typeface="Calibri"/>
                <a:ea typeface="Calibri"/>
                <a:cs typeface="Calibri"/>
                <a:sym typeface="Calibri"/>
              </a:rPr>
              <a:t>(Benjamini&amp;Hochberg, 1995),</a:t>
            </a:r>
            <a:r>
              <a:rPr lang="en" sz="1800" dirty="0">
                <a:solidFill>
                  <a:schemeClr val="dk1"/>
                </a:solidFill>
                <a:latin typeface="Calibri"/>
                <a:ea typeface="Calibri"/>
                <a:cs typeface="Calibri"/>
                <a:sym typeface="Calibri"/>
              </a:rPr>
              <a:t> to compare major activity frequencies.</a:t>
            </a:r>
          </a:p>
        </p:txBody>
      </p:sp>
      <p:sp>
        <p:nvSpPr>
          <p:cNvPr id="262" name="Shape 262"/>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pic>
        <p:nvPicPr>
          <p:cNvPr id="2" name="Picture 1" descr="Screen Shot 2016-06-29 at 11.05.21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3371" y="2515737"/>
            <a:ext cx="4802571" cy="1632468"/>
          </a:xfrm>
          <a:prstGeom prst="rect">
            <a:avLst/>
          </a:prstGeom>
        </p:spPr>
      </p:pic>
      <p:sp>
        <p:nvSpPr>
          <p:cNvPr id="8" name="TextBox 7"/>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9" name="TextBox 8"/>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0" name="TextBox 9"/>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1"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16</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Shape 269"/>
          <p:cNvSpPr txBox="1">
            <a:spLocks noGrp="1"/>
          </p:cNvSpPr>
          <p:nvPr>
            <p:ph type="title"/>
          </p:nvPr>
        </p:nvSpPr>
        <p:spPr>
          <a:xfrm>
            <a:off x="457200" y="446416"/>
            <a:ext cx="3008313" cy="629907"/>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 sz="2000" b="1" i="0" u="none" strike="noStrike" cap="none">
                <a:solidFill>
                  <a:schemeClr val="dk1"/>
                </a:solidFill>
                <a:latin typeface="Calibri"/>
                <a:ea typeface="Calibri"/>
                <a:cs typeface="Calibri"/>
                <a:sym typeface="Calibri"/>
              </a:rPr>
              <a:t>RQ3: Quiz Activity Profiles (QAP)</a:t>
            </a:r>
          </a:p>
        </p:txBody>
      </p:sp>
      <p:sp>
        <p:nvSpPr>
          <p:cNvPr id="270" name="Shape 270"/>
          <p:cNvSpPr txBox="1">
            <a:spLocks noGrp="1"/>
          </p:cNvSpPr>
          <p:nvPr>
            <p:ph type="body" idx="2"/>
          </p:nvPr>
        </p:nvSpPr>
        <p:spPr>
          <a:xfrm>
            <a:off x="457200" y="1076325"/>
            <a:ext cx="3008313" cy="3518297"/>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Arial"/>
              <a:buNone/>
            </a:pPr>
            <a:endParaRPr sz="1400" b="0" i="0" u="none" strike="noStrike" cap="none">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Both solvers and all-rounders viewed most lectures between quizzes, and read most posts during subsequent quiz submissions (p&lt;0.01)</a:t>
            </a:r>
          </a:p>
        </p:txBody>
      </p:sp>
      <p:pic>
        <p:nvPicPr>
          <p:cNvPr id="271" name="Shape 271" descr="Screen Shot 2016-03-31 at 11.07.16 AM.png"/>
          <p:cNvPicPr preferRelativeResize="0">
            <a:picLocks noGrp="1"/>
          </p:cNvPicPr>
          <p:nvPr>
            <p:ph type="body" idx="1"/>
          </p:nvPr>
        </p:nvPicPr>
        <p:blipFill rotWithShape="1">
          <a:blip r:embed="rId3">
            <a:alphaModFix/>
          </a:blip>
          <a:srcRect l="1420" r="1421"/>
          <a:stretch/>
        </p:blipFill>
        <p:spPr>
          <a:xfrm>
            <a:off x="3110249" y="1059225"/>
            <a:ext cx="5924699" cy="3535500"/>
          </a:xfrm>
          <a:prstGeom prst="rect">
            <a:avLst/>
          </a:prstGeom>
          <a:noFill/>
          <a:ln>
            <a:noFill/>
          </a:ln>
        </p:spPr>
      </p:pic>
      <p:sp>
        <p:nvSpPr>
          <p:cNvPr id="272" name="Shape 272"/>
          <p:cNvSpPr/>
          <p:nvPr/>
        </p:nvSpPr>
        <p:spPr>
          <a:xfrm>
            <a:off x="6248555" y="1241229"/>
            <a:ext cx="756581" cy="1236162"/>
          </a:xfrm>
          <a:prstGeom prst="rect">
            <a:avLst/>
          </a:prstGeom>
          <a:noFill/>
          <a:ln w="19050" cap="flat" cmpd="sng">
            <a:solidFill>
              <a:schemeClr val="dk1"/>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3" name="Shape 273"/>
          <p:cNvSpPr/>
          <p:nvPr/>
        </p:nvSpPr>
        <p:spPr>
          <a:xfrm>
            <a:off x="4241937" y="3042191"/>
            <a:ext cx="756581" cy="1236162"/>
          </a:xfrm>
          <a:prstGeom prst="rect">
            <a:avLst/>
          </a:prstGeom>
          <a:noFill/>
          <a:ln w="19050"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4" name="Shape 274"/>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9" name="TextBox 8"/>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10" name="TextBox 9"/>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1" name="TextBox 10"/>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2"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17</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2" grpId="0" animBg="1"/>
      <p:bldP spid="27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457200" y="675084"/>
            <a:ext cx="8229600" cy="80129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RQ4: QAP by Culture </a:t>
            </a:r>
          </a:p>
        </p:txBody>
      </p:sp>
      <p:sp>
        <p:nvSpPr>
          <p:cNvPr id="282" name="Shape 282"/>
          <p:cNvSpPr txBox="1">
            <a:spLocks noGrp="1"/>
          </p:cNvSpPr>
          <p:nvPr>
            <p:ph type="body" idx="1"/>
          </p:nvPr>
        </p:nvSpPr>
        <p:spPr>
          <a:xfrm>
            <a:off x="457200" y="1626019"/>
            <a:ext cx="8229600" cy="2968602"/>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Q:How do quiz-related profiles relate to culture clusters</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Method: </a:t>
            </a:r>
          </a:p>
          <a:p>
            <a:pPr marL="742950" marR="0" lvl="1" indent="-285750" algn="l" rtl="0">
              <a:spcBef>
                <a:spcPts val="320"/>
              </a:spcBef>
              <a:spcAft>
                <a:spcPts val="0"/>
              </a:spcAft>
              <a:buClr>
                <a:schemeClr val="dk1"/>
              </a:buClr>
              <a:buSzPct val="100000"/>
              <a:buFont typeface="Arial"/>
              <a:buChar char="–"/>
            </a:pPr>
            <a:r>
              <a:rPr lang="en" sz="1600" b="0" i="0" u="none" strike="noStrike" cap="none">
                <a:solidFill>
                  <a:schemeClr val="dk1"/>
                </a:solidFill>
                <a:latin typeface="Arial"/>
                <a:ea typeface="Arial"/>
                <a:cs typeface="Arial"/>
                <a:sym typeface="Arial"/>
              </a:rPr>
              <a:t>Countries to culture</a:t>
            </a:r>
            <a:r>
              <a:rPr lang="en"/>
              <a:t> clusters</a:t>
            </a:r>
            <a:r>
              <a:rPr lang="en" sz="1600" b="0" i="0" u="none" strike="noStrike" cap="none">
                <a:solidFill>
                  <a:schemeClr val="dk1"/>
                </a:solidFill>
                <a:latin typeface="Arial"/>
                <a:ea typeface="Arial"/>
                <a:cs typeface="Arial"/>
                <a:sym typeface="Arial"/>
              </a:rPr>
              <a:t>: hierarchically clustered countries on Hofestede’s Cultural Dimension numbers</a:t>
            </a:r>
            <a:r>
              <a:rPr lang="en" sz="1400" b="0" i="0" u="none" strike="noStrike" cap="none">
                <a:solidFill>
                  <a:schemeClr val="dk1"/>
                </a:solidFill>
                <a:latin typeface="Arial"/>
                <a:ea typeface="Arial"/>
                <a:cs typeface="Arial"/>
                <a:sym typeface="Arial"/>
              </a:rPr>
              <a:t> (Hofstede&amp;Hofstede, 2010)</a:t>
            </a:r>
          </a:p>
          <a:p>
            <a:pPr marL="742950" marR="0" lvl="1" indent="-285750" algn="l" rtl="0">
              <a:spcBef>
                <a:spcPts val="320"/>
              </a:spcBef>
              <a:spcAft>
                <a:spcPts val="0"/>
              </a:spcAft>
              <a:buClr>
                <a:schemeClr val="dk1"/>
              </a:buClr>
              <a:buSzPct val="100000"/>
              <a:buFont typeface="Arial"/>
              <a:buChar char="–"/>
            </a:pPr>
            <a:r>
              <a:rPr lang="en" sz="1600" b="0" i="0" u="none" strike="noStrike" cap="none">
                <a:solidFill>
                  <a:schemeClr val="dk1"/>
                </a:solidFill>
                <a:latin typeface="Arial"/>
                <a:ea typeface="Arial"/>
                <a:cs typeface="Arial"/>
                <a:sym typeface="Arial"/>
              </a:rPr>
              <a:t>Kruskal-wallis &amp; Benjamini Hochberg Correction</a:t>
            </a:r>
          </a:p>
        </p:txBody>
      </p:sp>
      <p:sp>
        <p:nvSpPr>
          <p:cNvPr id="283" name="Shape 283"/>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18</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Shape 289"/>
          <p:cNvSpPr txBox="1">
            <a:spLocks noGrp="1"/>
          </p:cNvSpPr>
          <p:nvPr>
            <p:ph type="title"/>
          </p:nvPr>
        </p:nvSpPr>
        <p:spPr>
          <a:xfrm>
            <a:off x="457200" y="446416"/>
            <a:ext cx="3008313" cy="629907"/>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 sz="2000" b="1" i="0" u="none" strike="noStrike" cap="none">
                <a:solidFill>
                  <a:schemeClr val="dk1"/>
                </a:solidFill>
                <a:latin typeface="Calibri"/>
                <a:ea typeface="Calibri"/>
                <a:cs typeface="Calibri"/>
                <a:sym typeface="Calibri"/>
              </a:rPr>
              <a:t>RQ4: QAP by Culture </a:t>
            </a:r>
          </a:p>
        </p:txBody>
      </p:sp>
      <p:sp>
        <p:nvSpPr>
          <p:cNvPr id="290" name="Shape 290"/>
          <p:cNvSpPr txBox="1">
            <a:spLocks noGrp="1"/>
          </p:cNvSpPr>
          <p:nvPr>
            <p:ph type="body" idx="2"/>
          </p:nvPr>
        </p:nvSpPr>
        <p:spPr>
          <a:xfrm>
            <a:off x="457200" y="1076325"/>
            <a:ext cx="3008313" cy="3518297"/>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Arial"/>
              <a:buNone/>
            </a:pPr>
            <a:r>
              <a:rPr lang="en" sz="1400" b="0" i="0" u="none" strike="noStrike" cap="none" dirty="0">
                <a:solidFill>
                  <a:schemeClr val="dk1"/>
                </a:solidFill>
                <a:latin typeface="Arial"/>
                <a:ea typeface="Arial"/>
                <a:cs typeface="Arial"/>
                <a:sym typeface="Arial"/>
              </a:rPr>
              <a:t>Cultural clusters overlap with CAP clusters. Cluster 1 is a subset of all-rounder dominant CAP cluster; Cluster 3 is a subset of solver dominant CAP cluster.</a:t>
            </a: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r>
              <a:rPr lang="en-US" sz="1400" b="0" i="0" u="none" strike="noStrike" cap="none" dirty="0" smtClean="0">
                <a:solidFill>
                  <a:schemeClr val="dk1"/>
                </a:solidFill>
                <a:latin typeface="Arial"/>
                <a:ea typeface="Arial"/>
                <a:cs typeface="Arial"/>
                <a:sym typeface="Arial"/>
              </a:rPr>
              <a:t>C</a:t>
            </a:r>
            <a:r>
              <a:rPr lang="en" sz="1400" b="0" i="0" u="none" strike="noStrike" cap="none" dirty="0" smtClean="0">
                <a:solidFill>
                  <a:schemeClr val="dk1"/>
                </a:solidFill>
                <a:latin typeface="Arial"/>
                <a:ea typeface="Arial"/>
                <a:cs typeface="Arial"/>
                <a:sym typeface="Arial"/>
              </a:rPr>
              <a:t>luster 2&amp;3</a:t>
            </a:r>
            <a:r>
              <a:rPr lang="en-US" sz="1400" b="0" i="0" u="none" strike="noStrike" cap="none" dirty="0" smtClean="0">
                <a:solidFill>
                  <a:schemeClr val="dk1"/>
                </a:solidFill>
                <a:latin typeface="Arial"/>
                <a:ea typeface="Arial"/>
                <a:cs typeface="Arial"/>
                <a:sym typeface="Arial"/>
              </a:rPr>
              <a:t>: solvers</a:t>
            </a:r>
            <a:r>
              <a:rPr lang="en" sz="1400" b="0" i="0" u="none" strike="noStrike" cap="none" dirty="0" smtClean="0">
                <a:solidFill>
                  <a:schemeClr val="dk1"/>
                </a:solidFill>
                <a:latin typeface="Arial"/>
                <a:ea typeface="Arial"/>
                <a:cs typeface="Arial"/>
                <a:sym typeface="Arial"/>
              </a:rPr>
              <a:t> </a:t>
            </a:r>
            <a:r>
              <a:rPr lang="en" sz="1400" b="0" i="0" u="none" strike="noStrike" cap="none" dirty="0">
                <a:solidFill>
                  <a:schemeClr val="dk1"/>
                </a:solidFill>
                <a:latin typeface="Arial"/>
                <a:ea typeface="Arial"/>
                <a:cs typeface="Arial"/>
                <a:sym typeface="Arial"/>
              </a:rPr>
              <a:t>read </a:t>
            </a:r>
            <a:r>
              <a:rPr lang="en" sz="1400" b="1" i="0" u="none" strike="noStrike" cap="none" dirty="0">
                <a:solidFill>
                  <a:schemeClr val="dk1"/>
                </a:solidFill>
                <a:latin typeface="Arial"/>
                <a:ea typeface="Arial"/>
                <a:cs typeface="Arial"/>
                <a:sym typeface="Arial"/>
              </a:rPr>
              <a:t>*significant</a:t>
            </a:r>
            <a:r>
              <a:rPr lang="en" sz="1400" b="0" i="0" u="none" strike="noStrike" cap="none" dirty="0">
                <a:solidFill>
                  <a:schemeClr val="dk1"/>
                </a:solidFill>
                <a:latin typeface="Arial"/>
                <a:ea typeface="Arial"/>
                <a:cs typeface="Arial"/>
                <a:sym typeface="Arial"/>
              </a:rPr>
              <a:t>, or marginally significant fewer posts, during multiple learning phases</a:t>
            </a: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r>
              <a:rPr lang="en" sz="1400" b="0" i="0" u="none" strike="noStrike" cap="none" dirty="0">
                <a:solidFill>
                  <a:schemeClr val="dk1"/>
                </a:solidFill>
                <a:latin typeface="Arial"/>
                <a:ea typeface="Arial"/>
                <a:cs typeface="Arial"/>
                <a:sym typeface="Arial"/>
              </a:rPr>
              <a:t>Cluster3: </a:t>
            </a:r>
            <a:r>
              <a:rPr lang="en" sz="1400" b="0" i="0" u="none" strike="noStrike" cap="none" dirty="0" smtClean="0">
                <a:solidFill>
                  <a:schemeClr val="dk1"/>
                </a:solidFill>
                <a:latin typeface="Arial"/>
                <a:ea typeface="Arial"/>
                <a:cs typeface="Arial"/>
                <a:sym typeface="Arial"/>
              </a:rPr>
              <a:t>solver</a:t>
            </a:r>
            <a:r>
              <a:rPr lang="en-US" sz="1400" b="0" i="0" u="none" strike="noStrike" cap="none" dirty="0" smtClean="0">
                <a:solidFill>
                  <a:schemeClr val="dk1"/>
                </a:solidFill>
                <a:latin typeface="Arial"/>
                <a:ea typeface="Arial"/>
                <a:cs typeface="Arial"/>
                <a:sym typeface="Arial"/>
              </a:rPr>
              <a:t>s</a:t>
            </a:r>
            <a:r>
              <a:rPr lang="en" sz="1400" b="0" i="0" u="none" strike="noStrike" cap="none" dirty="0" smtClean="0">
                <a:solidFill>
                  <a:schemeClr val="dk1"/>
                </a:solidFill>
                <a:latin typeface="Arial"/>
                <a:ea typeface="Arial"/>
                <a:cs typeface="Arial"/>
                <a:sym typeface="Arial"/>
              </a:rPr>
              <a:t> </a:t>
            </a:r>
            <a:r>
              <a:rPr lang="en" sz="1400" b="0" i="0" u="none" strike="noStrike" cap="none" dirty="0">
                <a:solidFill>
                  <a:schemeClr val="dk1"/>
                </a:solidFill>
                <a:latin typeface="Arial"/>
                <a:ea typeface="Arial"/>
                <a:cs typeface="Arial"/>
                <a:sym typeface="Arial"/>
              </a:rPr>
              <a:t>viewed less lectures between quizzes; all-rounders viewed more lectures during first quiz attempt, and submitted quizzes more times</a:t>
            </a:r>
          </a:p>
          <a:p>
            <a:pPr marL="0" marR="0" lvl="0"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p:txBody>
      </p:sp>
      <p:pic>
        <p:nvPicPr>
          <p:cNvPr id="291" name="Shape 291" descr="Screen Shot 2016-03-31 at 11.13.37 AM.png"/>
          <p:cNvPicPr preferRelativeResize="0">
            <a:picLocks noGrp="1"/>
          </p:cNvPicPr>
          <p:nvPr>
            <p:ph type="body" idx="1"/>
          </p:nvPr>
        </p:nvPicPr>
        <p:blipFill rotWithShape="1">
          <a:blip r:embed="rId3">
            <a:alphaModFix/>
          </a:blip>
          <a:srcRect l="9" r="8"/>
          <a:stretch/>
        </p:blipFill>
        <p:spPr>
          <a:xfrm>
            <a:off x="3906725" y="271775"/>
            <a:ext cx="4447800" cy="4750500"/>
          </a:xfrm>
          <a:prstGeom prst="rect">
            <a:avLst/>
          </a:prstGeom>
          <a:noFill/>
          <a:ln>
            <a:noFill/>
          </a:ln>
        </p:spPr>
      </p:pic>
      <p:cxnSp>
        <p:nvCxnSpPr>
          <p:cNvPr id="292" name="Shape 292"/>
          <p:cNvCxnSpPr/>
          <p:nvPr/>
        </p:nvCxnSpPr>
        <p:spPr>
          <a:xfrm>
            <a:off x="3357332" y="1434694"/>
            <a:ext cx="1148382" cy="1159220"/>
          </a:xfrm>
          <a:prstGeom prst="straightConnector1">
            <a:avLst/>
          </a:prstGeom>
          <a:noFill/>
          <a:ln w="25400" cap="flat" cmpd="sng">
            <a:solidFill>
              <a:schemeClr val="accent1"/>
            </a:solidFill>
            <a:prstDash val="solid"/>
            <a:round/>
            <a:headEnd type="none" w="med" len="med"/>
            <a:tailEnd type="stealth" w="lg" len="lg"/>
          </a:ln>
          <a:effectLst>
            <a:outerShdw blurRad="39999" dist="20000" dir="5400000" rotWithShape="0">
              <a:srgbClr val="000000">
                <a:alpha val="37647"/>
              </a:srgbClr>
            </a:outerShdw>
          </a:effectLst>
        </p:spPr>
      </p:cxnSp>
      <p:cxnSp>
        <p:nvCxnSpPr>
          <p:cNvPr id="293" name="Shape 293"/>
          <p:cNvCxnSpPr/>
          <p:nvPr/>
        </p:nvCxnSpPr>
        <p:spPr>
          <a:xfrm>
            <a:off x="3357332" y="1434694"/>
            <a:ext cx="1148382" cy="2516972"/>
          </a:xfrm>
          <a:prstGeom prst="straightConnector1">
            <a:avLst/>
          </a:prstGeom>
          <a:noFill/>
          <a:ln w="25400" cap="flat" cmpd="sng">
            <a:solidFill>
              <a:schemeClr val="accent3"/>
            </a:solidFill>
            <a:prstDash val="solid"/>
            <a:round/>
            <a:headEnd type="none" w="med" len="med"/>
            <a:tailEnd type="stealth" w="lg" len="lg"/>
          </a:ln>
          <a:effectLst>
            <a:outerShdw blurRad="39999" dist="20000" dir="5400000" rotWithShape="0">
              <a:srgbClr val="000000">
                <a:alpha val="37647"/>
              </a:srgbClr>
            </a:outerShdw>
          </a:effectLst>
        </p:spPr>
      </p:cxnSp>
      <p:sp>
        <p:nvSpPr>
          <p:cNvPr id="294" name="Shape 294"/>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9" name="TextBox 8"/>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10" name="TextBox 9"/>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1" name="TextBox 10"/>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2"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19</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90">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9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ctrTitle"/>
          </p:nvPr>
        </p:nvSpPr>
        <p:spPr>
          <a:xfrm>
            <a:off x="685800" y="1597818"/>
            <a:ext cx="7772400" cy="1102500"/>
          </a:xfrm>
          <a:prstGeom prst="rect">
            <a:avLst/>
          </a:prstGeom>
        </p:spPr>
        <p:txBody>
          <a:bodyPr lIns="91425" tIns="91425" rIns="91425" bIns="91425" anchor="ctr" anchorCtr="0">
            <a:noAutofit/>
          </a:bodyPr>
          <a:lstStyle/>
          <a:p>
            <a:pPr lvl="0">
              <a:spcBef>
                <a:spcPts val="0"/>
              </a:spcBef>
              <a:buNone/>
            </a:pPr>
            <a:endParaRPr dirty="0"/>
          </a:p>
        </p:txBody>
      </p:sp>
      <p:sp>
        <p:nvSpPr>
          <p:cNvPr id="124" name="Shape 124"/>
          <p:cNvSpPr txBox="1">
            <a:spLocks noGrp="1"/>
          </p:cNvSpPr>
          <p:nvPr>
            <p:ph type="subTitle" idx="1"/>
          </p:nvPr>
        </p:nvSpPr>
        <p:spPr>
          <a:xfrm>
            <a:off x="1371600" y="2914650"/>
            <a:ext cx="6400800" cy="1314600"/>
          </a:xfrm>
          <a:prstGeom prst="rect">
            <a:avLst/>
          </a:prstGeom>
        </p:spPr>
        <p:txBody>
          <a:bodyPr lIns="91425" tIns="91425" rIns="91425" bIns="91425" anchor="t" anchorCtr="0">
            <a:noAutofit/>
          </a:bodyPr>
          <a:lstStyle/>
          <a:p>
            <a:pPr lvl="0">
              <a:spcBef>
                <a:spcPts val="0"/>
              </a:spcBef>
              <a:buNone/>
            </a:pPr>
            <a:endParaRPr dirty="0"/>
          </a:p>
        </p:txBody>
      </p:sp>
      <p:pic>
        <p:nvPicPr>
          <p:cNvPr id="3" name="Picture 2" descr="Screen Shot 2016-06-29 at 10.41.42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1382338"/>
            <a:ext cx="6653562" cy="2635959"/>
          </a:xfrm>
          <a:prstGeom prst="rect">
            <a:avLst/>
          </a:prstGeom>
        </p:spPr>
      </p:pic>
      <p:sp>
        <p:nvSpPr>
          <p:cNvPr id="4" name="TextBox 3"/>
          <p:cNvSpPr txBox="1"/>
          <p:nvPr/>
        </p:nvSpPr>
        <p:spPr>
          <a:xfrm>
            <a:off x="1155872" y="2561789"/>
            <a:ext cx="1758485" cy="954107"/>
          </a:xfrm>
          <a:prstGeom prst="rect">
            <a:avLst/>
          </a:prstGeom>
          <a:noFill/>
        </p:spPr>
        <p:txBody>
          <a:bodyPr wrap="square" rtlCol="0">
            <a:spAutoFit/>
          </a:bodyPr>
          <a:lstStyle/>
          <a:p>
            <a:r>
              <a:rPr lang="en-US" b="1" dirty="0" smtClean="0"/>
              <a:t>HarvardX MOOCs Registrants</a:t>
            </a:r>
            <a:r>
              <a:rPr lang="en-US" dirty="0" smtClean="0"/>
              <a:t> </a:t>
            </a:r>
            <a:r>
              <a:rPr lang="en-US" dirty="0"/>
              <a:t>(Nesterko, 2013)</a:t>
            </a:r>
          </a:p>
          <a:p>
            <a:endParaRPr lang="en-US" dirty="0"/>
          </a:p>
        </p:txBody>
      </p:sp>
      <p:pic>
        <p:nvPicPr>
          <p:cNvPr id="9" name="Picture 8" descr="Screen Shot 2016-06-29 at 10.51.21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391" y="277333"/>
            <a:ext cx="2637473" cy="1838549"/>
          </a:xfrm>
          <a:prstGeom prst="rect">
            <a:avLst/>
          </a:prstGeom>
        </p:spPr>
      </p:pic>
      <p:pic>
        <p:nvPicPr>
          <p:cNvPr id="10" name="Picture 9" descr="Screen Shot 2016-06-29 at 10.51.28 A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8763" y="2931121"/>
            <a:ext cx="2693517" cy="1864743"/>
          </a:xfrm>
          <a:prstGeom prst="rect">
            <a:avLst/>
          </a:prstGeom>
        </p:spPr>
      </p:pic>
      <p:cxnSp>
        <p:nvCxnSpPr>
          <p:cNvPr id="12" name="Straight Arrow Connector 11"/>
          <p:cNvCxnSpPr>
            <a:endCxn id="9" idx="3"/>
          </p:cNvCxnSpPr>
          <p:nvPr/>
        </p:nvCxnSpPr>
        <p:spPr>
          <a:xfrm flipH="1" flipV="1">
            <a:off x="2775864" y="1196608"/>
            <a:ext cx="496683" cy="117261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a:endCxn id="10" idx="0"/>
          </p:cNvCxnSpPr>
          <p:nvPr/>
        </p:nvCxnSpPr>
        <p:spPr>
          <a:xfrm>
            <a:off x="6935845" y="2214058"/>
            <a:ext cx="589677" cy="71706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1" name="Rounded Rectangle 20"/>
          <p:cNvSpPr/>
          <p:nvPr/>
        </p:nvSpPr>
        <p:spPr>
          <a:xfrm>
            <a:off x="3166295" y="578331"/>
            <a:ext cx="5052820" cy="61827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t>How Should E-learning Platforms </a:t>
            </a:r>
            <a:r>
              <a:rPr lang="en-US" b="1" dirty="0"/>
              <a:t>R</a:t>
            </a:r>
            <a:r>
              <a:rPr lang="en-US" b="1" dirty="0" smtClean="0"/>
              <a:t>espond to Culture?</a:t>
            </a:r>
            <a:endParaRPr lang="en-US" b="1" dirty="0"/>
          </a:p>
        </p:txBody>
      </p:sp>
      <p:sp>
        <p:nvSpPr>
          <p:cNvPr id="11" name="TextBox 10"/>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Introduction</a:t>
            </a:r>
            <a:endParaRPr lang="en-US" dirty="0">
              <a:solidFill>
                <a:schemeClr val="bg1"/>
              </a:solidFill>
            </a:endParaRPr>
          </a:p>
        </p:txBody>
      </p:sp>
      <p:sp>
        <p:nvSpPr>
          <p:cNvPr id="13" name="TextBox 12"/>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4"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Shape 301"/>
          <p:cNvSpPr txBox="1">
            <a:spLocks noGrp="1"/>
          </p:cNvSpPr>
          <p:nvPr>
            <p:ph type="title"/>
          </p:nvPr>
        </p:nvSpPr>
        <p:spPr>
          <a:xfrm>
            <a:off x="457200" y="232184"/>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RQ5: Forum Best friend</a:t>
            </a:r>
          </a:p>
        </p:txBody>
      </p:sp>
      <p:sp>
        <p:nvSpPr>
          <p:cNvPr id="302" name="Shape 302"/>
          <p:cNvSpPr txBox="1">
            <a:spLocks noGrp="1"/>
          </p:cNvSpPr>
          <p:nvPr>
            <p:ph type="body" idx="1"/>
          </p:nvPr>
        </p:nvSpPr>
        <p:spPr>
          <a:xfrm>
            <a:off x="457200" y="885775"/>
            <a:ext cx="8229600" cy="37089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Q: Is a student’s most frequent forum partner in the same country/culture?</a:t>
            </a: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Method: “best friend” in forum interaction </a:t>
            </a:r>
            <a:r>
              <a:rPr lang="en" sz="1400" b="0" i="0" u="none" strike="noStrike" cap="none" dirty="0">
                <a:solidFill>
                  <a:schemeClr val="dk1"/>
                </a:solidFill>
                <a:latin typeface="Arial"/>
                <a:ea typeface="Arial"/>
                <a:cs typeface="Arial"/>
                <a:sym typeface="Arial"/>
              </a:rPr>
              <a:t>(Brown et al., 2015; Fire et al., 2012)</a:t>
            </a: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a:p>
            <a:pPr marL="0" marR="0" lvl="0" indent="0" algn="l" rtl="0">
              <a:spcBef>
                <a:spcPts val="400"/>
              </a:spcBef>
              <a:spcAft>
                <a:spcPts val="0"/>
              </a:spcAft>
              <a:buClr>
                <a:schemeClr val="dk1"/>
              </a:buClr>
              <a:buSzPct val="25000"/>
              <a:buFont typeface="Arial"/>
              <a:buNone/>
            </a:pPr>
            <a:endParaRPr dirty="0"/>
          </a:p>
          <a:p>
            <a:pPr marL="0" marR="0" lvl="0" indent="0" algn="l" rtl="0">
              <a:spcBef>
                <a:spcPts val="400"/>
              </a:spcBef>
              <a:spcAft>
                <a:spcPts val="0"/>
              </a:spcAft>
              <a:buClr>
                <a:schemeClr val="dk1"/>
              </a:buClr>
              <a:buSzPct val="25000"/>
              <a:buFont typeface="Arial"/>
              <a:buNone/>
            </a:pPr>
            <a:endParaRPr dirty="0"/>
          </a:p>
          <a:p>
            <a:pPr marL="0" marR="0" lvl="0" indent="0" algn="l" rtl="0">
              <a:spcBef>
                <a:spcPts val="400"/>
              </a:spcBef>
              <a:spcAft>
                <a:spcPts val="0"/>
              </a:spcAft>
              <a:buClr>
                <a:schemeClr val="dk1"/>
              </a:buClr>
              <a:buSzPct val="25000"/>
              <a:buFont typeface="Arial"/>
              <a:buNone/>
            </a:pPr>
            <a:endParaRPr dirty="0"/>
          </a:p>
          <a:p>
            <a:pPr marL="0" marR="0" lvl="0" indent="0" algn="l" rtl="0">
              <a:spcBef>
                <a:spcPts val="400"/>
              </a:spcBef>
              <a:spcAft>
                <a:spcPts val="0"/>
              </a:spcAft>
              <a:buClr>
                <a:schemeClr val="dk1"/>
              </a:buClr>
              <a:buSzPct val="25000"/>
              <a:buFont typeface="Arial"/>
              <a:buNone/>
            </a:pPr>
            <a:endParaRPr dirty="0"/>
          </a:p>
          <a:p>
            <a:pPr marL="0" marR="0" lvl="0" indent="0" algn="l" rtl="0">
              <a:spcBef>
                <a:spcPts val="400"/>
              </a:spcBef>
              <a:spcAft>
                <a:spcPts val="0"/>
              </a:spcAft>
              <a:buClr>
                <a:schemeClr val="dk1"/>
              </a:buClr>
              <a:buSzPct val="25000"/>
              <a:buFont typeface="Arial"/>
              <a:buNone/>
            </a:pPr>
            <a:r>
              <a:rPr lang="en" dirty="0"/>
              <a:t>We applied </a:t>
            </a:r>
            <a:r>
              <a:rPr lang="en" sz="2000" b="0" i="0" u="none" strike="noStrike" cap="none" dirty="0">
                <a:solidFill>
                  <a:schemeClr val="dk1"/>
                </a:solidFill>
                <a:latin typeface="Arial"/>
                <a:ea typeface="Arial"/>
                <a:cs typeface="Arial"/>
                <a:sym typeface="Arial"/>
              </a:rPr>
              <a:t>chi-squared test: </a:t>
            </a:r>
            <a:r>
              <a:rPr lang="en" sz="2000" b="0" i="0" u="none" strike="noStrike" cap="none" dirty="0" smtClean="0">
                <a:solidFill>
                  <a:schemeClr val="dk1"/>
                </a:solidFill>
                <a:latin typeface="Arial"/>
                <a:ea typeface="Arial"/>
                <a:cs typeface="Arial"/>
                <a:sym typeface="Arial"/>
              </a:rPr>
              <a:t>groups (in/out a cultural cluster or country) </a:t>
            </a:r>
          </a:p>
          <a:p>
            <a:pPr marL="0" marR="0" lvl="0" indent="0" algn="l" rtl="0">
              <a:spcBef>
                <a:spcPts val="400"/>
              </a:spcBef>
              <a:spcAft>
                <a:spcPts val="0"/>
              </a:spcAft>
              <a:buClr>
                <a:schemeClr val="dk1"/>
              </a:buClr>
              <a:buSzPct val="25000"/>
              <a:buFont typeface="Arial"/>
              <a:buNone/>
            </a:pPr>
            <a:r>
              <a:rPr lang="en" sz="2000" b="0" i="0" u="none" strike="noStrike" cap="none" dirty="0" smtClean="0">
                <a:solidFill>
                  <a:schemeClr val="dk1"/>
                </a:solidFill>
                <a:latin typeface="Arial"/>
                <a:ea typeface="Arial"/>
                <a:cs typeface="Arial"/>
                <a:sym typeface="Arial"/>
              </a:rPr>
              <a:t>         categories (forum best friend in/out the cultural cluster or country)</a:t>
            </a: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p:txBody>
      </p:sp>
      <p:sp>
        <p:nvSpPr>
          <p:cNvPr id="303" name="Shape 303"/>
          <p:cNvSpPr txBox="1"/>
          <p:nvPr/>
        </p:nvSpPr>
        <p:spPr>
          <a:xfrm>
            <a:off x="3352600" y="2361099"/>
            <a:ext cx="1519800" cy="324900"/>
          </a:xfrm>
          <a:prstGeom prst="rect">
            <a:avLst/>
          </a:prstGeom>
          <a:no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U.S., cluster 1</a:t>
            </a:r>
          </a:p>
        </p:txBody>
      </p:sp>
      <p:sp>
        <p:nvSpPr>
          <p:cNvPr id="304" name="Shape 304"/>
          <p:cNvSpPr txBox="1"/>
          <p:nvPr/>
        </p:nvSpPr>
        <p:spPr>
          <a:xfrm>
            <a:off x="1993000" y="2989300"/>
            <a:ext cx="1661700" cy="324899"/>
          </a:xfrm>
          <a:prstGeom prst="rect">
            <a:avLst/>
          </a:prstGeom>
          <a:no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China, cluster 3</a:t>
            </a:r>
          </a:p>
        </p:txBody>
      </p:sp>
      <p:sp>
        <p:nvSpPr>
          <p:cNvPr id="305" name="Shape 305"/>
          <p:cNvSpPr txBox="1"/>
          <p:nvPr/>
        </p:nvSpPr>
        <p:spPr>
          <a:xfrm>
            <a:off x="4570300" y="2989311"/>
            <a:ext cx="1935000" cy="324900"/>
          </a:xfrm>
          <a:prstGeom prst="rect">
            <a:avLst/>
          </a:prstGeom>
          <a:no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Canada, cluster 1</a:t>
            </a:r>
          </a:p>
        </p:txBody>
      </p:sp>
      <p:cxnSp>
        <p:nvCxnSpPr>
          <p:cNvPr id="306" name="Shape 306"/>
          <p:cNvCxnSpPr>
            <a:stCxn id="303" idx="1"/>
            <a:endCxn id="304" idx="0"/>
          </p:cNvCxnSpPr>
          <p:nvPr/>
        </p:nvCxnSpPr>
        <p:spPr>
          <a:xfrm flipH="1">
            <a:off x="2823700" y="2523549"/>
            <a:ext cx="528900" cy="465900"/>
          </a:xfrm>
          <a:prstGeom prst="straightConnector1">
            <a:avLst/>
          </a:prstGeom>
          <a:noFill/>
          <a:ln w="28575" cap="flat" cmpd="sng">
            <a:solidFill>
              <a:schemeClr val="dk1"/>
            </a:solidFill>
            <a:prstDash val="solid"/>
            <a:round/>
            <a:headEnd type="stealth" w="lg" len="lg"/>
            <a:tailEnd type="stealth" w="lg" len="lg"/>
          </a:ln>
          <a:effectLst>
            <a:outerShdw blurRad="39999" dist="20000" dir="5400000" rotWithShape="0">
              <a:srgbClr val="000000">
                <a:alpha val="37647"/>
              </a:srgbClr>
            </a:outerShdw>
          </a:effectLst>
        </p:spPr>
      </p:cxnSp>
      <p:cxnSp>
        <p:nvCxnSpPr>
          <p:cNvPr id="307" name="Shape 307"/>
          <p:cNvCxnSpPr>
            <a:stCxn id="303" idx="3"/>
            <a:endCxn id="305" idx="0"/>
          </p:cNvCxnSpPr>
          <p:nvPr/>
        </p:nvCxnSpPr>
        <p:spPr>
          <a:xfrm>
            <a:off x="4872400" y="2523549"/>
            <a:ext cx="665400" cy="465900"/>
          </a:xfrm>
          <a:prstGeom prst="straightConnector1">
            <a:avLst/>
          </a:prstGeom>
          <a:noFill/>
          <a:ln w="12700" cap="flat" cmpd="sng">
            <a:solidFill>
              <a:srgbClr val="000000"/>
            </a:solidFill>
            <a:prstDash val="solid"/>
            <a:round/>
            <a:headEnd type="stealth" w="lg" len="lg"/>
            <a:tailEnd type="stealth" w="lg" len="lg"/>
          </a:ln>
          <a:effectLst>
            <a:outerShdw blurRad="39999" dist="20000" dir="5400000" rotWithShape="0">
              <a:srgbClr val="000000">
                <a:alpha val="37647"/>
              </a:srgbClr>
            </a:outerShdw>
          </a:effectLst>
        </p:spPr>
      </p:cxnSp>
      <p:cxnSp>
        <p:nvCxnSpPr>
          <p:cNvPr id="308" name="Shape 308"/>
          <p:cNvCxnSpPr>
            <a:endCxn id="305" idx="1"/>
          </p:cNvCxnSpPr>
          <p:nvPr/>
        </p:nvCxnSpPr>
        <p:spPr>
          <a:xfrm>
            <a:off x="3654700" y="3142761"/>
            <a:ext cx="915600" cy="9000"/>
          </a:xfrm>
          <a:prstGeom prst="straightConnector1">
            <a:avLst/>
          </a:prstGeom>
          <a:noFill/>
          <a:ln w="9525" cap="flat" cmpd="sng">
            <a:solidFill>
              <a:srgbClr val="000000"/>
            </a:solidFill>
            <a:prstDash val="solid"/>
            <a:round/>
            <a:headEnd type="stealth" w="lg" len="lg"/>
            <a:tailEnd type="stealth" w="lg" len="lg"/>
          </a:ln>
          <a:effectLst>
            <a:outerShdw blurRad="39999" dist="20000" dir="5400000" rotWithShape="0">
              <a:srgbClr val="000000">
                <a:alpha val="37647"/>
              </a:srgbClr>
            </a:outerShdw>
          </a:effectLst>
        </p:spPr>
      </p:cxnSp>
      <p:sp>
        <p:nvSpPr>
          <p:cNvPr id="309" name="Shape 309"/>
          <p:cNvSpPr txBox="1"/>
          <p:nvPr/>
        </p:nvSpPr>
        <p:spPr>
          <a:xfrm>
            <a:off x="2889715" y="3374649"/>
            <a:ext cx="2790600" cy="2769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Forum Community Example</a:t>
            </a:r>
          </a:p>
        </p:txBody>
      </p:sp>
      <p:sp>
        <p:nvSpPr>
          <p:cNvPr id="310" name="Shape 310"/>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13" name="TextBox 12"/>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14" name="TextBox 13"/>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5"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20</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2">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457200" y="446416"/>
            <a:ext cx="3008313" cy="629907"/>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 sz="2000" b="1" i="0" u="none" strike="noStrike" cap="none">
                <a:solidFill>
                  <a:schemeClr val="dk1"/>
                </a:solidFill>
                <a:latin typeface="Calibri"/>
                <a:ea typeface="Calibri"/>
                <a:cs typeface="Calibri"/>
                <a:sym typeface="Calibri"/>
              </a:rPr>
              <a:t>RQ5: Forum Best friend</a:t>
            </a:r>
          </a:p>
        </p:txBody>
      </p:sp>
      <p:sp>
        <p:nvSpPr>
          <p:cNvPr id="317" name="Shape 317"/>
          <p:cNvSpPr txBox="1">
            <a:spLocks noGrp="1"/>
          </p:cNvSpPr>
          <p:nvPr>
            <p:ph type="body" idx="2"/>
          </p:nvPr>
        </p:nvSpPr>
        <p:spPr>
          <a:xfrm>
            <a:off x="457200" y="1076325"/>
            <a:ext cx="3008313" cy="3518297"/>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For all Cultur</a:t>
            </a:r>
            <a:r>
              <a:rPr lang="en"/>
              <a:t>e</a:t>
            </a:r>
            <a:r>
              <a:rPr lang="en" sz="1400" b="0" i="0" u="none" strike="noStrike" cap="none">
                <a:solidFill>
                  <a:schemeClr val="dk1"/>
                </a:solidFill>
                <a:latin typeface="Arial"/>
                <a:ea typeface="Arial"/>
                <a:cs typeface="Arial"/>
                <a:sym typeface="Arial"/>
              </a:rPr>
              <a:t> Clusters, students are significantly more likely to have best friend from the same culture</a:t>
            </a:r>
          </a:p>
          <a:p>
            <a:pPr marL="0" marR="0" lvl="0" indent="0" algn="l" rtl="0">
              <a:spcBef>
                <a:spcPts val="280"/>
              </a:spcBef>
              <a:spcAft>
                <a:spcPts val="0"/>
              </a:spcAft>
              <a:buClr>
                <a:schemeClr val="dk1"/>
              </a:buClr>
              <a:buSzPct val="25000"/>
              <a:buFont typeface="Arial"/>
              <a:buNone/>
            </a:pPr>
            <a:endParaRPr sz="1400" b="0" i="0" u="none" strike="noStrike" cap="none">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China and Brazil are significantly more likely to have best friends in their own countries</a:t>
            </a:r>
          </a:p>
        </p:txBody>
      </p:sp>
      <p:pic>
        <p:nvPicPr>
          <p:cNvPr id="318" name="Shape 318" descr="Screen Shot 2016-03-31 at 11.20.14 AM.png"/>
          <p:cNvPicPr preferRelativeResize="0">
            <a:picLocks noGrp="1"/>
          </p:cNvPicPr>
          <p:nvPr>
            <p:ph type="body" idx="1"/>
          </p:nvPr>
        </p:nvPicPr>
        <p:blipFill rotWithShape="1">
          <a:blip r:embed="rId3">
            <a:alphaModFix/>
          </a:blip>
          <a:srcRect t="746" b="747"/>
          <a:stretch/>
        </p:blipFill>
        <p:spPr>
          <a:xfrm>
            <a:off x="3564975" y="926025"/>
            <a:ext cx="5375400" cy="3435600"/>
          </a:xfrm>
          <a:prstGeom prst="rect">
            <a:avLst/>
          </a:prstGeom>
          <a:noFill/>
          <a:ln>
            <a:noFill/>
          </a:ln>
        </p:spPr>
      </p:pic>
      <p:sp>
        <p:nvSpPr>
          <p:cNvPr id="319" name="Shape 319"/>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7" name="TextBox 6"/>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Methods &amp; Results</a:t>
            </a:r>
            <a:endParaRPr lang="en-US" dirty="0">
              <a:solidFill>
                <a:schemeClr val="bg1"/>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21</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457200" y="272034"/>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Discussion</a:t>
            </a:r>
          </a:p>
        </p:txBody>
      </p:sp>
      <p:sp>
        <p:nvSpPr>
          <p:cNvPr id="327" name="Shape 327"/>
          <p:cNvSpPr txBox="1"/>
          <p:nvPr/>
        </p:nvSpPr>
        <p:spPr>
          <a:xfrm>
            <a:off x="648500" y="1697684"/>
            <a:ext cx="3141300" cy="5958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Identify categories of Users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(RQ1: Course Activity Profiles)</a:t>
            </a:r>
          </a:p>
        </p:txBody>
      </p:sp>
      <p:sp>
        <p:nvSpPr>
          <p:cNvPr id="328" name="Shape 328"/>
          <p:cNvSpPr txBox="1"/>
          <p:nvPr/>
        </p:nvSpPr>
        <p:spPr>
          <a:xfrm>
            <a:off x="5202250" y="1697672"/>
            <a:ext cx="3141300" cy="5958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a:solidFill>
                  <a:schemeClr val="dk1"/>
                </a:solidFill>
                <a:latin typeface="Calibri"/>
                <a:ea typeface="Calibri"/>
                <a:cs typeface="Calibri"/>
                <a:sym typeface="Calibri"/>
              </a:rPr>
              <a:t>Country-wise </a:t>
            </a:r>
            <a:r>
              <a:rPr lang="en" sz="1800">
                <a:solidFill>
                  <a:schemeClr val="dk1"/>
                </a:solidFill>
                <a:latin typeface="Calibri"/>
                <a:ea typeface="Calibri"/>
                <a:cs typeface="Calibri"/>
                <a:sym typeface="Calibri"/>
              </a:rPr>
              <a:t>differences? (RQ2: CAP distr. By Country)</a:t>
            </a:r>
          </a:p>
        </p:txBody>
      </p:sp>
      <p:sp>
        <p:nvSpPr>
          <p:cNvPr id="329" name="Shape 329"/>
          <p:cNvSpPr txBox="1"/>
          <p:nvPr/>
        </p:nvSpPr>
        <p:spPr>
          <a:xfrm>
            <a:off x="648500" y="3270708"/>
            <a:ext cx="3141300" cy="5958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Segment activities around </a:t>
            </a:r>
            <a:r>
              <a:rPr lang="en" sz="1800" b="1" i="1">
                <a:solidFill>
                  <a:schemeClr val="dk1"/>
                </a:solidFill>
                <a:latin typeface="Calibri"/>
                <a:ea typeface="Calibri"/>
                <a:cs typeface="Calibri"/>
                <a:sym typeface="Calibri"/>
              </a:rPr>
              <a:t>Quiz</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(RQ3: Quiz Activity Profiles)</a:t>
            </a:r>
          </a:p>
        </p:txBody>
      </p:sp>
      <p:sp>
        <p:nvSpPr>
          <p:cNvPr id="330" name="Shape 330"/>
          <p:cNvSpPr txBox="1"/>
          <p:nvPr/>
        </p:nvSpPr>
        <p:spPr>
          <a:xfrm>
            <a:off x="5202323" y="3288336"/>
            <a:ext cx="3141300" cy="900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a:solidFill>
                  <a:schemeClr val="dk1"/>
                </a:solidFill>
                <a:latin typeface="Calibri"/>
                <a:ea typeface="Calibri"/>
                <a:cs typeface="Calibri"/>
                <a:sym typeface="Calibri"/>
              </a:rPr>
              <a:t>Culture-wise </a:t>
            </a:r>
            <a:r>
              <a:rPr lang="en" sz="1800">
                <a:solidFill>
                  <a:schemeClr val="dk1"/>
                </a:solidFill>
                <a:latin typeface="Calibri"/>
                <a:ea typeface="Calibri"/>
                <a:cs typeface="Calibri"/>
                <a:sym typeface="Calibri"/>
              </a:rPr>
              <a:t>Differences?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(RQ4: QAP by Country)</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(RQ5: Forum Best Friend)</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1" name="Shape 331"/>
          <p:cNvSpPr txBox="1"/>
          <p:nvPr/>
        </p:nvSpPr>
        <p:spPr>
          <a:xfrm>
            <a:off x="648500" y="3865097"/>
            <a:ext cx="3141300" cy="900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Activities in </a:t>
            </a:r>
            <a:r>
              <a:rPr lang="en" sz="1800" b="1" i="1">
                <a:solidFill>
                  <a:schemeClr val="dk1"/>
                </a:solidFill>
                <a:latin typeface="Calibri"/>
                <a:ea typeface="Calibri"/>
                <a:cs typeface="Calibri"/>
                <a:sym typeface="Calibri"/>
              </a:rPr>
              <a:t>Forum</a:t>
            </a:r>
            <a:r>
              <a:rPr lang="en" sz="1800">
                <a:solidFill>
                  <a:schemeClr val="dk1"/>
                </a:solidFill>
                <a:latin typeface="Calibri"/>
                <a:ea typeface="Calibri"/>
                <a:cs typeface="Calibri"/>
                <a:sym typeface="Calibri"/>
              </a:rPr>
              <a:t> </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(Brown et al., 2015; Fire et al., 2012)</a:t>
            </a:r>
          </a:p>
        </p:txBody>
      </p:sp>
      <p:sp>
        <p:nvSpPr>
          <p:cNvPr id="332" name="Shape 332"/>
          <p:cNvSpPr/>
          <p:nvPr/>
        </p:nvSpPr>
        <p:spPr>
          <a:xfrm>
            <a:off x="3789660" y="1914524"/>
            <a:ext cx="1412700" cy="162000"/>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Shape 333"/>
          <p:cNvSpPr/>
          <p:nvPr/>
        </p:nvSpPr>
        <p:spPr>
          <a:xfrm>
            <a:off x="3789660" y="3865100"/>
            <a:ext cx="1412651" cy="162119"/>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334" name="Shape 334"/>
          <p:cNvCxnSpPr>
            <a:stCxn id="327" idx="2"/>
          </p:cNvCxnSpPr>
          <p:nvPr/>
        </p:nvCxnSpPr>
        <p:spPr>
          <a:xfrm>
            <a:off x="2219150" y="2293484"/>
            <a:ext cx="5400" cy="977700"/>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335" name="Shape 335"/>
          <p:cNvSpPr txBox="1"/>
          <p:nvPr/>
        </p:nvSpPr>
        <p:spPr>
          <a:xfrm>
            <a:off x="1388000" y="2484200"/>
            <a:ext cx="1662300" cy="5958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Delve into each CAP’s behavior</a:t>
            </a:r>
          </a:p>
        </p:txBody>
      </p:sp>
      <p:cxnSp>
        <p:nvCxnSpPr>
          <p:cNvPr id="336" name="Shape 336"/>
          <p:cNvCxnSpPr/>
          <p:nvPr/>
        </p:nvCxnSpPr>
        <p:spPr>
          <a:xfrm>
            <a:off x="6772893" y="2276419"/>
            <a:ext cx="0" cy="1011899"/>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337" name="Shape 337"/>
          <p:cNvSpPr txBox="1"/>
          <p:nvPr/>
        </p:nvSpPr>
        <p:spPr>
          <a:xfrm>
            <a:off x="5809475" y="2484201"/>
            <a:ext cx="1824000" cy="5958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Hofstede Cultural Dimensions</a:t>
            </a:r>
          </a:p>
        </p:txBody>
      </p:sp>
      <p:sp>
        <p:nvSpPr>
          <p:cNvPr id="338" name="Shape 338"/>
          <p:cNvSpPr/>
          <p:nvPr/>
        </p:nvSpPr>
        <p:spPr>
          <a:xfrm>
            <a:off x="489800" y="1660875"/>
            <a:ext cx="3458700" cy="2204100"/>
          </a:xfrm>
          <a:prstGeom prst="roundRect">
            <a:avLst>
              <a:gd name="adj" fmla="val 16667"/>
            </a:avLst>
          </a:prstGeom>
          <a:noFill/>
          <a:ln w="28575" cap="flat" cmpd="sng">
            <a:solidFill>
              <a:srgbClr val="FF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9" name="Shape 339"/>
          <p:cNvSpPr txBox="1"/>
          <p:nvPr/>
        </p:nvSpPr>
        <p:spPr>
          <a:xfrm>
            <a:off x="322095" y="1022168"/>
            <a:ext cx="3954000" cy="48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 sz="1800" dirty="0">
                <a:solidFill>
                  <a:srgbClr val="FF0000"/>
                </a:solidFill>
                <a:latin typeface="Calibri"/>
                <a:ea typeface="Calibri"/>
                <a:cs typeface="Calibri"/>
                <a:sym typeface="Calibri"/>
              </a:rPr>
              <a:t>What did we learn?: Student behaviors in MOOC despite cultural influence.</a:t>
            </a:r>
          </a:p>
        </p:txBody>
      </p:sp>
      <p:sp>
        <p:nvSpPr>
          <p:cNvPr id="340" name="Shape 340"/>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18" name="TextBox 17"/>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Discussion</a:t>
            </a:r>
            <a:endParaRPr lang="en-US" dirty="0">
              <a:solidFill>
                <a:schemeClr val="bg1"/>
              </a:solidFill>
            </a:endParaRPr>
          </a:p>
        </p:txBody>
      </p:sp>
      <p:sp>
        <p:nvSpPr>
          <p:cNvPr id="19" name="TextBox 18"/>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20"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22</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Shape 347"/>
          <p:cNvSpPr txBox="1">
            <a:spLocks noGrp="1"/>
          </p:cNvSpPr>
          <p:nvPr>
            <p:ph type="title"/>
          </p:nvPr>
        </p:nvSpPr>
        <p:spPr>
          <a:xfrm>
            <a:off x="457200" y="675084"/>
            <a:ext cx="8229600" cy="80129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Students behaved in this MOOC despite Culture influence.</a:t>
            </a:r>
          </a:p>
        </p:txBody>
      </p:sp>
      <p:sp>
        <p:nvSpPr>
          <p:cNvPr id="348" name="Shape 348"/>
          <p:cNvSpPr txBox="1">
            <a:spLocks noGrp="1"/>
          </p:cNvSpPr>
          <p:nvPr>
            <p:ph type="body" idx="1"/>
          </p:nvPr>
        </p:nvSpPr>
        <p:spPr>
          <a:xfrm>
            <a:off x="457200" y="1727587"/>
            <a:ext cx="8229600" cy="2867034"/>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RQ1: Course Activity Profiles</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We found similar CAPs as </a:t>
            </a:r>
            <a:r>
              <a:rPr lang="en" dirty="0"/>
              <a:t>in</a:t>
            </a:r>
            <a:r>
              <a:rPr lang="en" sz="1600" b="0" i="0" u="none" strike="noStrike" cap="none" dirty="0">
                <a:solidFill>
                  <a:schemeClr val="dk1"/>
                </a:solidFill>
                <a:latin typeface="Arial"/>
                <a:ea typeface="Arial"/>
                <a:cs typeface="Arial"/>
                <a:sym typeface="Arial"/>
              </a:rPr>
              <a:t> prior work. A balanced ratio of lectures viewing and quiz attempts is a good indicator of students who are working towards a certificate.</a:t>
            </a: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RQ3: Quiz Activity Profiles</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Regardless of CAPs, </a:t>
            </a:r>
            <a:r>
              <a:rPr lang="en" sz="1600" b="0" i="0" u="none" strike="noStrike" cap="none" dirty="0" smtClean="0">
                <a:solidFill>
                  <a:schemeClr val="dk1"/>
                </a:solidFill>
                <a:latin typeface="Arial"/>
                <a:ea typeface="Arial"/>
                <a:cs typeface="Arial"/>
                <a:sym typeface="Arial"/>
              </a:rPr>
              <a:t>student</a:t>
            </a:r>
            <a:r>
              <a:rPr lang="en-US" sz="1600" b="0" i="0" u="none" strike="noStrike" cap="none" dirty="0" smtClean="0">
                <a:solidFill>
                  <a:schemeClr val="dk1"/>
                </a:solidFill>
                <a:latin typeface="Arial"/>
                <a:ea typeface="Arial"/>
                <a:cs typeface="Arial"/>
                <a:sym typeface="Arial"/>
              </a:rPr>
              <a:t>s</a:t>
            </a:r>
            <a:r>
              <a:rPr lang="en" sz="1600" b="0" i="0" u="none" strike="noStrike" cap="none" dirty="0" smtClean="0">
                <a:solidFill>
                  <a:schemeClr val="dk1"/>
                </a:solidFill>
                <a:latin typeface="Arial"/>
                <a:ea typeface="Arial"/>
                <a:cs typeface="Arial"/>
                <a:sym typeface="Arial"/>
              </a:rPr>
              <a:t> </a:t>
            </a:r>
            <a:r>
              <a:rPr lang="en" sz="1600" b="0" i="0" u="none" strike="noStrike" cap="none" dirty="0">
                <a:solidFill>
                  <a:schemeClr val="dk1"/>
                </a:solidFill>
                <a:latin typeface="Arial"/>
                <a:ea typeface="Arial"/>
                <a:cs typeface="Arial"/>
                <a:sym typeface="Arial"/>
              </a:rPr>
              <a:t>viewed most lectures between quizzes and most forum posts during the subsequent quiz attempts. This resembles activities in traditional classroom setting.</a:t>
            </a:r>
          </a:p>
        </p:txBody>
      </p:sp>
      <p:sp>
        <p:nvSpPr>
          <p:cNvPr id="349" name="Shape 349"/>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Discussion</a:t>
            </a:r>
            <a:endParaRPr lang="en-US" dirty="0">
              <a:solidFill>
                <a:schemeClr val="bg1"/>
              </a:solidFill>
            </a:endParaRPr>
          </a:p>
        </p:txBody>
      </p:sp>
      <p:sp>
        <p:nvSpPr>
          <p:cNvPr id="7" name="TextBox 6"/>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8"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23</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Shape 356"/>
          <p:cNvSpPr txBox="1">
            <a:spLocks noGrp="1"/>
          </p:cNvSpPr>
          <p:nvPr>
            <p:ph type="title"/>
          </p:nvPr>
        </p:nvSpPr>
        <p:spPr>
          <a:xfrm>
            <a:off x="215650" y="342484"/>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Discussion</a:t>
            </a:r>
          </a:p>
        </p:txBody>
      </p:sp>
      <p:sp>
        <p:nvSpPr>
          <p:cNvPr id="357" name="Shape 357"/>
          <p:cNvSpPr txBox="1"/>
          <p:nvPr/>
        </p:nvSpPr>
        <p:spPr>
          <a:xfrm>
            <a:off x="648500" y="1602913"/>
            <a:ext cx="3141300" cy="6924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Identify categories of Users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(RQ1: Course Activity Profiles)</a:t>
            </a:r>
          </a:p>
        </p:txBody>
      </p:sp>
      <p:sp>
        <p:nvSpPr>
          <p:cNvPr id="358" name="Shape 358"/>
          <p:cNvSpPr txBox="1"/>
          <p:nvPr/>
        </p:nvSpPr>
        <p:spPr>
          <a:xfrm>
            <a:off x="5202300" y="1661697"/>
            <a:ext cx="2809500" cy="645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a:solidFill>
                  <a:schemeClr val="dk1"/>
                </a:solidFill>
                <a:latin typeface="Calibri"/>
                <a:ea typeface="Calibri"/>
                <a:cs typeface="Calibri"/>
                <a:sym typeface="Calibri"/>
              </a:rPr>
              <a:t>Country-wise </a:t>
            </a:r>
            <a:r>
              <a:rPr lang="en" sz="1800">
                <a:solidFill>
                  <a:schemeClr val="dk1"/>
                </a:solidFill>
                <a:latin typeface="Calibri"/>
                <a:ea typeface="Calibri"/>
                <a:cs typeface="Calibri"/>
                <a:sym typeface="Calibri"/>
              </a:rPr>
              <a:t>differences? (RQ2: CAP distr. By Country)</a:t>
            </a:r>
          </a:p>
        </p:txBody>
      </p:sp>
      <p:sp>
        <p:nvSpPr>
          <p:cNvPr id="359" name="Shape 359"/>
          <p:cNvSpPr txBox="1"/>
          <p:nvPr/>
        </p:nvSpPr>
        <p:spPr>
          <a:xfrm>
            <a:off x="651200" y="3294871"/>
            <a:ext cx="3141300" cy="645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Segment activities around </a:t>
            </a:r>
            <a:r>
              <a:rPr lang="en" sz="1800" b="1" i="1">
                <a:solidFill>
                  <a:schemeClr val="dk1"/>
                </a:solidFill>
                <a:latin typeface="Calibri"/>
                <a:ea typeface="Calibri"/>
                <a:cs typeface="Calibri"/>
                <a:sym typeface="Calibri"/>
              </a:rPr>
              <a:t>Quiz</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(RQ3: Quiz Activity Profiles)</a:t>
            </a:r>
          </a:p>
        </p:txBody>
      </p:sp>
      <p:sp>
        <p:nvSpPr>
          <p:cNvPr id="360" name="Shape 360"/>
          <p:cNvSpPr txBox="1"/>
          <p:nvPr/>
        </p:nvSpPr>
        <p:spPr>
          <a:xfrm>
            <a:off x="5202299" y="3524800"/>
            <a:ext cx="2888700" cy="900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a:solidFill>
                  <a:schemeClr val="dk1"/>
                </a:solidFill>
                <a:latin typeface="Calibri"/>
                <a:ea typeface="Calibri"/>
                <a:cs typeface="Calibri"/>
                <a:sym typeface="Calibri"/>
              </a:rPr>
              <a:t>Culture-wise </a:t>
            </a:r>
            <a:r>
              <a:rPr lang="en" sz="1800">
                <a:solidFill>
                  <a:schemeClr val="dk1"/>
                </a:solidFill>
                <a:latin typeface="Calibri"/>
                <a:ea typeface="Calibri"/>
                <a:cs typeface="Calibri"/>
                <a:sym typeface="Calibri"/>
              </a:rPr>
              <a:t>Differences?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(RQ4: QAP by Country)</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(RQ5: Forum Best Friend)</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1" name="Shape 361"/>
          <p:cNvSpPr txBox="1"/>
          <p:nvPr/>
        </p:nvSpPr>
        <p:spPr>
          <a:xfrm>
            <a:off x="648500" y="3940173"/>
            <a:ext cx="3141300" cy="8271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Activities in </a:t>
            </a:r>
            <a:r>
              <a:rPr lang="en" sz="1800" b="1" i="1">
                <a:solidFill>
                  <a:schemeClr val="dk1"/>
                </a:solidFill>
                <a:latin typeface="Calibri"/>
                <a:ea typeface="Calibri"/>
                <a:cs typeface="Calibri"/>
                <a:sym typeface="Calibri"/>
              </a:rPr>
              <a:t>Forum</a:t>
            </a:r>
            <a:r>
              <a:rPr lang="en" sz="1800">
                <a:solidFill>
                  <a:schemeClr val="dk1"/>
                </a:solidFill>
                <a:latin typeface="Calibri"/>
                <a:ea typeface="Calibri"/>
                <a:cs typeface="Calibri"/>
                <a:sym typeface="Calibri"/>
              </a:rPr>
              <a:t> </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(Brown et al., 2015; Fire et al., 2012)</a:t>
            </a:r>
          </a:p>
        </p:txBody>
      </p:sp>
      <p:sp>
        <p:nvSpPr>
          <p:cNvPr id="362" name="Shape 362"/>
          <p:cNvSpPr/>
          <p:nvPr/>
        </p:nvSpPr>
        <p:spPr>
          <a:xfrm>
            <a:off x="3789660" y="1830899"/>
            <a:ext cx="1412700" cy="162000"/>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63" name="Shape 363"/>
          <p:cNvSpPr/>
          <p:nvPr/>
        </p:nvSpPr>
        <p:spPr>
          <a:xfrm>
            <a:off x="3789660" y="3865100"/>
            <a:ext cx="1412651" cy="162119"/>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364" name="Shape 364"/>
          <p:cNvCxnSpPr/>
          <p:nvPr/>
        </p:nvCxnSpPr>
        <p:spPr>
          <a:xfrm>
            <a:off x="2219150" y="2306988"/>
            <a:ext cx="5400" cy="976200"/>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365" name="Shape 365"/>
          <p:cNvSpPr txBox="1"/>
          <p:nvPr/>
        </p:nvSpPr>
        <p:spPr>
          <a:xfrm>
            <a:off x="1307150" y="2432152"/>
            <a:ext cx="1824000" cy="6453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Delve into each CAP’s behavior</a:t>
            </a:r>
          </a:p>
        </p:txBody>
      </p:sp>
      <p:cxnSp>
        <p:nvCxnSpPr>
          <p:cNvPr id="366" name="Shape 366"/>
          <p:cNvCxnSpPr>
            <a:stCxn id="358" idx="2"/>
            <a:endCxn id="360" idx="0"/>
          </p:cNvCxnSpPr>
          <p:nvPr/>
        </p:nvCxnSpPr>
        <p:spPr>
          <a:xfrm>
            <a:off x="6607050" y="2306997"/>
            <a:ext cx="39600" cy="1217700"/>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367" name="Shape 367"/>
          <p:cNvSpPr txBox="1"/>
          <p:nvPr/>
        </p:nvSpPr>
        <p:spPr>
          <a:xfrm>
            <a:off x="5774350" y="2537327"/>
            <a:ext cx="1824000" cy="6453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Hofstede Cultural Dimensions</a:t>
            </a:r>
          </a:p>
        </p:txBody>
      </p:sp>
      <p:pic>
        <p:nvPicPr>
          <p:cNvPr id="368" name="Shape 368"/>
          <p:cNvPicPr preferRelativeResize="0"/>
          <p:nvPr/>
        </p:nvPicPr>
        <p:blipFill rotWithShape="1">
          <a:blip r:embed="rId3">
            <a:alphaModFix/>
          </a:blip>
          <a:srcRect/>
          <a:stretch/>
        </p:blipFill>
        <p:spPr>
          <a:xfrm>
            <a:off x="7857946" y="1923307"/>
            <a:ext cx="1286053" cy="645277"/>
          </a:xfrm>
          <a:prstGeom prst="rect">
            <a:avLst/>
          </a:prstGeom>
          <a:noFill/>
          <a:ln>
            <a:noFill/>
          </a:ln>
        </p:spPr>
      </p:pic>
      <p:pic>
        <p:nvPicPr>
          <p:cNvPr id="369" name="Shape 369"/>
          <p:cNvPicPr preferRelativeResize="0"/>
          <p:nvPr/>
        </p:nvPicPr>
        <p:blipFill rotWithShape="1">
          <a:blip r:embed="rId3">
            <a:alphaModFix/>
          </a:blip>
          <a:srcRect/>
          <a:stretch/>
        </p:blipFill>
        <p:spPr>
          <a:xfrm>
            <a:off x="7765903" y="2604048"/>
            <a:ext cx="1286053" cy="645277"/>
          </a:xfrm>
          <a:prstGeom prst="rect">
            <a:avLst/>
          </a:prstGeom>
          <a:noFill/>
          <a:ln>
            <a:noFill/>
          </a:ln>
        </p:spPr>
      </p:pic>
      <p:sp>
        <p:nvSpPr>
          <p:cNvPr id="370" name="Shape 370"/>
          <p:cNvSpPr/>
          <p:nvPr/>
        </p:nvSpPr>
        <p:spPr>
          <a:xfrm>
            <a:off x="7939797" y="1912506"/>
            <a:ext cx="1096500" cy="656100"/>
          </a:xfrm>
          <a:prstGeom prst="roundRect">
            <a:avLst>
              <a:gd name="adj" fmla="val 16667"/>
            </a:avLst>
          </a:prstGeom>
          <a:noFill/>
          <a:ln w="28575" cap="flat" cmpd="sng">
            <a:solidFill>
              <a:srgbClr val="FF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71" name="Shape 371"/>
          <p:cNvSpPr/>
          <p:nvPr/>
        </p:nvSpPr>
        <p:spPr>
          <a:xfrm>
            <a:off x="7765903" y="2593247"/>
            <a:ext cx="1096495" cy="656078"/>
          </a:xfrm>
          <a:prstGeom prst="roundRect">
            <a:avLst>
              <a:gd name="adj" fmla="val 16667"/>
            </a:avLst>
          </a:prstGeom>
          <a:noFill/>
          <a:ln w="28575" cap="flat" cmpd="sng">
            <a:solidFill>
              <a:srgbClr val="FF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72" name="Shape 372"/>
          <p:cNvSpPr txBox="1"/>
          <p:nvPr/>
        </p:nvSpPr>
        <p:spPr>
          <a:xfrm>
            <a:off x="4958312" y="999692"/>
            <a:ext cx="3837000" cy="48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 sz="1800" dirty="0">
                <a:solidFill>
                  <a:srgbClr val="FF0000"/>
                </a:solidFill>
                <a:latin typeface="Calibri"/>
                <a:ea typeface="Calibri"/>
                <a:cs typeface="Calibri"/>
                <a:sym typeface="Calibri"/>
              </a:rPr>
              <a:t>What did we learn?: CAP and Culture Clusters.</a:t>
            </a:r>
          </a:p>
        </p:txBody>
      </p:sp>
      <p:sp>
        <p:nvSpPr>
          <p:cNvPr id="373" name="Shape 373"/>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21" name="TextBox 20"/>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Discussion</a:t>
            </a:r>
            <a:endParaRPr lang="en-US" dirty="0">
              <a:solidFill>
                <a:schemeClr val="bg1"/>
              </a:solidFill>
            </a:endParaRPr>
          </a:p>
        </p:txBody>
      </p:sp>
      <p:sp>
        <p:nvSpPr>
          <p:cNvPr id="22" name="TextBox 21"/>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23" name="TextBox 22"/>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24"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24</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Shape 380"/>
          <p:cNvSpPr txBox="1">
            <a:spLocks noGrp="1"/>
          </p:cNvSpPr>
          <p:nvPr>
            <p:ph type="title"/>
          </p:nvPr>
        </p:nvSpPr>
        <p:spPr>
          <a:xfrm>
            <a:off x="457200" y="225409"/>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Country Clusters by CAP and by Culture.</a:t>
            </a:r>
          </a:p>
        </p:txBody>
      </p:sp>
      <p:sp>
        <p:nvSpPr>
          <p:cNvPr id="381" name="Shape 381"/>
          <p:cNvSpPr txBox="1">
            <a:spLocks noGrp="1"/>
          </p:cNvSpPr>
          <p:nvPr>
            <p:ph type="body" idx="1"/>
          </p:nvPr>
        </p:nvSpPr>
        <p:spPr>
          <a:xfrm>
            <a:off x="171125" y="855575"/>
            <a:ext cx="8706900" cy="37389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RQ2: Country Clusters by CAP</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We found cluster 1 has higher percentage of solver. These countries (mostly developing countries) may study off-line</a:t>
            </a:r>
            <a:r>
              <a:rPr lang="en" dirty="0"/>
              <a:t>, or</a:t>
            </a:r>
            <a:r>
              <a:rPr lang="en" sz="1600" b="0" i="0" u="none" strike="noStrike" cap="none" dirty="0">
                <a:solidFill>
                  <a:schemeClr val="dk1"/>
                </a:solidFill>
                <a:latin typeface="Arial"/>
                <a:ea typeface="Arial"/>
                <a:cs typeface="Arial"/>
                <a:sym typeface="Arial"/>
              </a:rPr>
              <a:t> use MOOC as a certificate system for career advancement</a:t>
            </a:r>
          </a:p>
          <a:p>
            <a:pPr marL="742950" marR="0" lvl="1" indent="-285750" algn="l" rtl="0">
              <a:spcBef>
                <a:spcPts val="320"/>
              </a:spcBef>
              <a:spcAft>
                <a:spcPts val="0"/>
              </a:spcAft>
              <a:buClr>
                <a:schemeClr val="dk1"/>
              </a:buClr>
              <a:buSzPct val="100000"/>
              <a:buFont typeface="Arial"/>
              <a:buNone/>
            </a:pPr>
            <a:endParaRPr sz="1600" b="0" i="0" u="none" strike="noStrike" cap="none" dirty="0">
              <a:solidFill>
                <a:schemeClr val="dk1"/>
              </a:solidFill>
              <a:latin typeface="Arial"/>
              <a:ea typeface="Arial"/>
              <a:cs typeface="Arial"/>
              <a:sym typeface="Arial"/>
            </a:endParaRPr>
          </a:p>
          <a:p>
            <a:pPr marL="742950" marR="0" lvl="1" indent="-285750" algn="l" rtl="0">
              <a:spcBef>
                <a:spcPts val="320"/>
              </a:spcBef>
              <a:spcAft>
                <a:spcPts val="0"/>
              </a:spcAft>
              <a:buClr>
                <a:schemeClr val="dk1"/>
              </a:buClr>
              <a:buSzPct val="100000"/>
              <a:buFont typeface="Arial"/>
              <a:buNone/>
            </a:pPr>
            <a:endParaRPr sz="1600" b="0" i="0" u="none" strike="noStrike" cap="none" dirty="0">
              <a:solidFill>
                <a:schemeClr val="dk1"/>
              </a:solidFill>
              <a:latin typeface="Arial"/>
              <a:ea typeface="Arial"/>
              <a:cs typeface="Arial"/>
              <a:sym typeface="Arial"/>
            </a:endParaRPr>
          </a:p>
          <a:p>
            <a:pPr marL="742950" marR="0" lvl="1" indent="-285750" algn="l" rtl="0">
              <a:spcBef>
                <a:spcPts val="320"/>
              </a:spcBef>
              <a:spcAft>
                <a:spcPts val="0"/>
              </a:spcAft>
              <a:buClr>
                <a:schemeClr val="dk1"/>
              </a:buClr>
              <a:buSzPct val="100000"/>
              <a:buFont typeface="Arial"/>
              <a:buNone/>
            </a:pPr>
            <a:endParaRPr sz="1600" b="0" i="0" u="none" strike="noStrike" cap="none" dirty="0">
              <a:solidFill>
                <a:schemeClr val="dk1"/>
              </a:solidFill>
              <a:latin typeface="Arial"/>
              <a:ea typeface="Arial"/>
              <a:cs typeface="Arial"/>
              <a:sym typeface="Arial"/>
            </a:endParaRPr>
          </a:p>
          <a:p>
            <a:pPr marL="0" marR="0" lvl="1" indent="-101600" algn="l" rtl="0">
              <a:spcBef>
                <a:spcPts val="320"/>
              </a:spcBef>
              <a:spcAft>
                <a:spcPts val="0"/>
              </a:spcAft>
              <a:buClr>
                <a:schemeClr val="dk1"/>
              </a:buClr>
              <a:buSzPct val="100000"/>
              <a:buFont typeface="Arial"/>
              <a:buNone/>
            </a:pPr>
            <a:endParaRPr sz="16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RQ2 and Cultural Clusters</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Culture cluster (India, Singapore, China) is a subset of solver-dominant cluster. This high % of solver may due to Asian’s exam-centric education. (Leung, 2011; Wong, 2004)</a:t>
            </a: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p:txBody>
      </p:sp>
      <p:sp>
        <p:nvSpPr>
          <p:cNvPr id="382" name="Shape 382"/>
          <p:cNvSpPr/>
          <p:nvPr/>
        </p:nvSpPr>
        <p:spPr>
          <a:xfrm>
            <a:off x="6072842" y="4073091"/>
            <a:ext cx="2497800" cy="765300"/>
          </a:xfrm>
          <a:prstGeom prst="ellipse">
            <a:avLst/>
          </a:prstGeom>
          <a:noFill/>
          <a:ln w="9525" cap="flat" cmpd="sng">
            <a:solidFill>
              <a:schemeClr val="dk1"/>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SzPct val="25000"/>
              <a:buNone/>
            </a:pPr>
            <a:r>
              <a:rPr lang="en" sz="1800">
                <a:solidFill>
                  <a:schemeClr val="dk1"/>
                </a:solidFill>
                <a:latin typeface="Calibri"/>
                <a:ea typeface="Calibri"/>
                <a:cs typeface="Calibri"/>
                <a:sym typeface="Calibri"/>
              </a:rPr>
              <a:t>U.S.    Australia, Canada, U.K.</a:t>
            </a:r>
          </a:p>
        </p:txBody>
      </p:sp>
      <p:sp>
        <p:nvSpPr>
          <p:cNvPr id="383" name="Shape 383"/>
          <p:cNvSpPr/>
          <p:nvPr/>
        </p:nvSpPr>
        <p:spPr>
          <a:xfrm>
            <a:off x="967291" y="4072953"/>
            <a:ext cx="2197200" cy="765300"/>
          </a:xfrm>
          <a:prstGeom prst="ellipse">
            <a:avLst/>
          </a:prstGeom>
          <a:solidFill>
            <a:srgbClr val="FFFFFF"/>
          </a:solidFill>
          <a:ln w="28575" cap="flat" cmpd="sng">
            <a:solidFill>
              <a:srgbClr val="D99593"/>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SzPct val="25000"/>
              <a:buNone/>
            </a:pPr>
            <a:r>
              <a:rPr lang="en" sz="1800">
                <a:solidFill>
                  <a:srgbClr val="000000"/>
                </a:solidFill>
                <a:latin typeface="Calibri"/>
                <a:ea typeface="Calibri"/>
                <a:cs typeface="Calibri"/>
                <a:sym typeface="Calibri"/>
              </a:rPr>
              <a:t>China, India, Singapore</a:t>
            </a:r>
          </a:p>
        </p:txBody>
      </p:sp>
      <p:sp>
        <p:nvSpPr>
          <p:cNvPr id="384" name="Shape 384"/>
          <p:cNvSpPr/>
          <p:nvPr/>
        </p:nvSpPr>
        <p:spPr>
          <a:xfrm>
            <a:off x="3578275" y="4073016"/>
            <a:ext cx="2080800" cy="765300"/>
          </a:xfrm>
          <a:prstGeom prst="ellipse">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SzPct val="25000"/>
              <a:buNone/>
            </a:pPr>
            <a:r>
              <a:rPr lang="en" sz="1800">
                <a:solidFill>
                  <a:srgbClr val="000000"/>
                </a:solidFill>
                <a:latin typeface="Calibri"/>
                <a:ea typeface="Calibri"/>
                <a:cs typeface="Calibri"/>
                <a:sym typeface="Calibri"/>
              </a:rPr>
              <a:t>Russia, Spain, Brazil, France</a:t>
            </a:r>
          </a:p>
        </p:txBody>
      </p:sp>
      <p:sp>
        <p:nvSpPr>
          <p:cNvPr id="385" name="Shape 385"/>
          <p:cNvSpPr/>
          <p:nvPr/>
        </p:nvSpPr>
        <p:spPr>
          <a:xfrm>
            <a:off x="1529975" y="1962075"/>
            <a:ext cx="2843100" cy="1206000"/>
          </a:xfrm>
          <a:prstGeom prst="ellipse">
            <a:avLst/>
          </a:prstGeom>
          <a:solidFill>
            <a:srgbClr val="FFFFFF"/>
          </a:solidFill>
          <a:ln w="28575" cap="flat" cmpd="sng">
            <a:solidFill>
              <a:srgbClr val="FF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SzPct val="25000"/>
              <a:buNone/>
            </a:pPr>
            <a:r>
              <a:rPr lang="en" sz="1800" b="1">
                <a:solidFill>
                  <a:srgbClr val="FF0000"/>
                </a:solidFill>
                <a:latin typeface="Calibri"/>
                <a:ea typeface="Calibri"/>
                <a:cs typeface="Calibri"/>
                <a:sym typeface="Calibri"/>
              </a:rPr>
              <a:t>Solver Dominant: </a:t>
            </a:r>
            <a:r>
              <a:rPr lang="en" sz="1800">
                <a:solidFill>
                  <a:srgbClr val="000000"/>
                </a:solidFill>
                <a:latin typeface="Calibri"/>
                <a:ea typeface="Calibri"/>
                <a:cs typeface="Calibri"/>
                <a:sym typeface="Calibri"/>
              </a:rPr>
              <a:t>China, India, Singapore</a:t>
            </a:r>
          </a:p>
          <a:p>
            <a:pPr marL="0" marR="0" lvl="0" indent="0" algn="ctr" rtl="0">
              <a:spcBef>
                <a:spcPts val="0"/>
              </a:spcBef>
              <a:spcAft>
                <a:spcPts val="0"/>
              </a:spcAft>
              <a:buSzPct val="25000"/>
              <a:buNone/>
            </a:pPr>
            <a:r>
              <a:rPr lang="en" sz="1800">
                <a:solidFill>
                  <a:srgbClr val="000000"/>
                </a:solidFill>
                <a:latin typeface="Calibri"/>
                <a:ea typeface="Calibri"/>
                <a:cs typeface="Calibri"/>
                <a:sym typeface="Calibri"/>
              </a:rPr>
              <a:t>Russia, Brazil, </a:t>
            </a:r>
          </a:p>
        </p:txBody>
      </p:sp>
      <p:sp>
        <p:nvSpPr>
          <p:cNvPr id="386" name="Shape 386"/>
          <p:cNvSpPr/>
          <p:nvPr/>
        </p:nvSpPr>
        <p:spPr>
          <a:xfrm>
            <a:off x="4816375" y="1968750"/>
            <a:ext cx="3395100" cy="1206000"/>
          </a:xfrm>
          <a:prstGeom prst="ellipse">
            <a:avLst/>
          </a:prstGeom>
          <a:solidFill>
            <a:srgbClr val="FFFFFF"/>
          </a:solidFill>
          <a:ln w="28575" cap="flat" cmpd="sng">
            <a:solidFill>
              <a:schemeClr val="accent3"/>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SzPct val="25000"/>
              <a:buNone/>
            </a:pPr>
            <a:r>
              <a:rPr lang="en" sz="1800" b="1">
                <a:solidFill>
                  <a:schemeClr val="accent3"/>
                </a:solidFill>
                <a:latin typeface="Calibri"/>
                <a:ea typeface="Calibri"/>
                <a:cs typeface="Calibri"/>
                <a:sym typeface="Calibri"/>
              </a:rPr>
              <a:t>All-rounder Dominant</a:t>
            </a:r>
          </a:p>
          <a:p>
            <a:pPr marL="0" marR="0" lvl="0" indent="0" algn="ctr" rtl="0">
              <a:spcBef>
                <a:spcPts val="0"/>
              </a:spcBef>
              <a:spcAft>
                <a:spcPts val="0"/>
              </a:spcAft>
              <a:buSzPct val="25000"/>
              <a:buNone/>
            </a:pPr>
            <a:r>
              <a:rPr lang="en" sz="1800">
                <a:solidFill>
                  <a:schemeClr val="dk1"/>
                </a:solidFill>
                <a:latin typeface="Calibri"/>
                <a:ea typeface="Calibri"/>
                <a:cs typeface="Calibri"/>
                <a:sym typeface="Calibri"/>
              </a:rPr>
              <a:t>U.S., U.K., Netherlands,   Spain, Germany, Australia, Canada, </a:t>
            </a:r>
          </a:p>
        </p:txBody>
      </p:sp>
      <p:cxnSp>
        <p:nvCxnSpPr>
          <p:cNvPr id="387" name="Shape 387"/>
          <p:cNvCxnSpPr>
            <a:stCxn id="385" idx="4"/>
            <a:endCxn id="383" idx="0"/>
          </p:cNvCxnSpPr>
          <p:nvPr/>
        </p:nvCxnSpPr>
        <p:spPr>
          <a:xfrm flipH="1">
            <a:off x="2065925" y="3168075"/>
            <a:ext cx="885600" cy="904800"/>
          </a:xfrm>
          <a:prstGeom prst="straightConnector1">
            <a:avLst/>
          </a:prstGeom>
          <a:noFill/>
          <a:ln w="25400" cap="flat" cmpd="sng">
            <a:solidFill>
              <a:srgbClr val="FF0000"/>
            </a:solidFill>
            <a:prstDash val="solid"/>
            <a:round/>
            <a:headEnd type="none" w="med" len="med"/>
            <a:tailEnd type="stealth" w="lg" len="lg"/>
          </a:ln>
          <a:effectLst>
            <a:outerShdw blurRad="39999" dist="20000" dir="5400000" rotWithShape="0">
              <a:srgbClr val="000000">
                <a:alpha val="37647"/>
              </a:srgbClr>
            </a:outerShdw>
          </a:effectLst>
        </p:spPr>
      </p:cxnSp>
      <p:sp>
        <p:nvSpPr>
          <p:cNvPr id="388" name="Shape 388"/>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12" name="TextBox 11"/>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Discussion</a:t>
            </a:r>
            <a:endParaRPr lang="en-US" dirty="0">
              <a:solidFill>
                <a:schemeClr val="bg1"/>
              </a:solidFill>
            </a:endParaRPr>
          </a:p>
        </p:txBody>
      </p:sp>
      <p:sp>
        <p:nvSpPr>
          <p:cNvPr id="13" name="TextBox 12"/>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4" name="TextBox 13"/>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5"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25</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1">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Shape 395"/>
          <p:cNvSpPr txBox="1">
            <a:spLocks noGrp="1"/>
          </p:cNvSpPr>
          <p:nvPr>
            <p:ph type="title"/>
          </p:nvPr>
        </p:nvSpPr>
        <p:spPr>
          <a:xfrm>
            <a:off x="457200" y="443584"/>
            <a:ext cx="8229600" cy="801299"/>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Discussion</a:t>
            </a:r>
          </a:p>
        </p:txBody>
      </p:sp>
      <p:sp>
        <p:nvSpPr>
          <p:cNvPr id="396" name="Shape 396"/>
          <p:cNvSpPr txBox="1"/>
          <p:nvPr/>
        </p:nvSpPr>
        <p:spPr>
          <a:xfrm>
            <a:off x="648500" y="1380896"/>
            <a:ext cx="3141300" cy="6924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Identify categories of Users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(RQ1: Course Activity Profiles)</a:t>
            </a:r>
          </a:p>
        </p:txBody>
      </p:sp>
      <p:sp>
        <p:nvSpPr>
          <p:cNvPr id="397" name="Shape 397"/>
          <p:cNvSpPr txBox="1"/>
          <p:nvPr/>
        </p:nvSpPr>
        <p:spPr>
          <a:xfrm>
            <a:off x="5216275" y="1376346"/>
            <a:ext cx="2809500" cy="692399"/>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a:solidFill>
                  <a:schemeClr val="dk1"/>
                </a:solidFill>
                <a:latin typeface="Calibri"/>
                <a:ea typeface="Calibri"/>
                <a:cs typeface="Calibri"/>
                <a:sym typeface="Calibri"/>
              </a:rPr>
              <a:t>Country-wise </a:t>
            </a:r>
            <a:r>
              <a:rPr lang="en" sz="1800">
                <a:solidFill>
                  <a:schemeClr val="dk1"/>
                </a:solidFill>
                <a:latin typeface="Calibri"/>
                <a:ea typeface="Calibri"/>
                <a:cs typeface="Calibri"/>
                <a:sym typeface="Calibri"/>
              </a:rPr>
              <a:t>differences? (RQ2: CAP distr. By Country)</a:t>
            </a:r>
          </a:p>
        </p:txBody>
      </p:sp>
      <p:sp>
        <p:nvSpPr>
          <p:cNvPr id="398" name="Shape 398"/>
          <p:cNvSpPr txBox="1"/>
          <p:nvPr/>
        </p:nvSpPr>
        <p:spPr>
          <a:xfrm>
            <a:off x="648500" y="3111784"/>
            <a:ext cx="3141300" cy="621599"/>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Segment activities around </a:t>
            </a:r>
            <a:r>
              <a:rPr lang="en" sz="1800" b="1" i="1">
                <a:solidFill>
                  <a:schemeClr val="dk1"/>
                </a:solidFill>
                <a:latin typeface="Calibri"/>
                <a:ea typeface="Calibri"/>
                <a:cs typeface="Calibri"/>
                <a:sym typeface="Calibri"/>
              </a:rPr>
              <a:t>Quiz</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(RQ3: Quiz Activity Profiles)</a:t>
            </a:r>
          </a:p>
        </p:txBody>
      </p:sp>
      <p:sp>
        <p:nvSpPr>
          <p:cNvPr id="399" name="Shape 399"/>
          <p:cNvSpPr txBox="1"/>
          <p:nvPr/>
        </p:nvSpPr>
        <p:spPr>
          <a:xfrm>
            <a:off x="5202323" y="3111774"/>
            <a:ext cx="2915100" cy="900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a:solidFill>
                  <a:schemeClr val="dk1"/>
                </a:solidFill>
                <a:latin typeface="Calibri"/>
                <a:ea typeface="Calibri"/>
                <a:cs typeface="Calibri"/>
                <a:sym typeface="Calibri"/>
              </a:rPr>
              <a:t>Culture-wise </a:t>
            </a:r>
            <a:r>
              <a:rPr lang="en" sz="1800">
                <a:solidFill>
                  <a:schemeClr val="dk1"/>
                </a:solidFill>
                <a:latin typeface="Calibri"/>
                <a:ea typeface="Calibri"/>
                <a:cs typeface="Calibri"/>
                <a:sym typeface="Calibri"/>
              </a:rPr>
              <a:t>Differences?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(RQ4: QAP by Country)</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(RQ5: Forum Best Friend)</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0" name="Shape 400"/>
          <p:cNvSpPr txBox="1"/>
          <p:nvPr/>
        </p:nvSpPr>
        <p:spPr>
          <a:xfrm>
            <a:off x="648500" y="3738397"/>
            <a:ext cx="3141300" cy="900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Activities in </a:t>
            </a:r>
            <a:r>
              <a:rPr lang="en" sz="1800" b="1" i="1">
                <a:solidFill>
                  <a:schemeClr val="dk1"/>
                </a:solidFill>
                <a:latin typeface="Calibri"/>
                <a:ea typeface="Calibri"/>
                <a:cs typeface="Calibri"/>
                <a:sym typeface="Calibri"/>
              </a:rPr>
              <a:t>Forum</a:t>
            </a:r>
            <a:r>
              <a:rPr lang="en" sz="1800">
                <a:solidFill>
                  <a:schemeClr val="dk1"/>
                </a:solidFill>
                <a:latin typeface="Calibri"/>
                <a:ea typeface="Calibri"/>
                <a:cs typeface="Calibri"/>
                <a:sym typeface="Calibri"/>
              </a:rPr>
              <a:t> </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(Brown et al., 2015; Fire et al., 2012)</a:t>
            </a:r>
          </a:p>
        </p:txBody>
      </p:sp>
      <p:sp>
        <p:nvSpPr>
          <p:cNvPr id="401" name="Shape 401"/>
          <p:cNvSpPr/>
          <p:nvPr/>
        </p:nvSpPr>
        <p:spPr>
          <a:xfrm>
            <a:off x="3789660" y="1646099"/>
            <a:ext cx="1412700" cy="162000"/>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2" name="Shape 402"/>
          <p:cNvSpPr/>
          <p:nvPr/>
        </p:nvSpPr>
        <p:spPr>
          <a:xfrm>
            <a:off x="3789685" y="3738400"/>
            <a:ext cx="1412700" cy="162000"/>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403" name="Shape 403"/>
          <p:cNvCxnSpPr>
            <a:stCxn id="396" idx="2"/>
            <a:endCxn id="398" idx="0"/>
          </p:cNvCxnSpPr>
          <p:nvPr/>
        </p:nvCxnSpPr>
        <p:spPr>
          <a:xfrm>
            <a:off x="2219150" y="2073296"/>
            <a:ext cx="0" cy="1038600"/>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404" name="Shape 404"/>
          <p:cNvSpPr txBox="1"/>
          <p:nvPr/>
        </p:nvSpPr>
        <p:spPr>
          <a:xfrm>
            <a:off x="1307200" y="2277427"/>
            <a:ext cx="1824000" cy="6216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Delve into each CAP’s behavior</a:t>
            </a:r>
          </a:p>
        </p:txBody>
      </p:sp>
      <p:cxnSp>
        <p:nvCxnSpPr>
          <p:cNvPr id="405" name="Shape 405"/>
          <p:cNvCxnSpPr/>
          <p:nvPr/>
        </p:nvCxnSpPr>
        <p:spPr>
          <a:xfrm>
            <a:off x="6659868" y="2065807"/>
            <a:ext cx="0" cy="1011900"/>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406" name="Shape 406"/>
          <p:cNvSpPr txBox="1"/>
          <p:nvPr/>
        </p:nvSpPr>
        <p:spPr>
          <a:xfrm>
            <a:off x="5799400" y="2260949"/>
            <a:ext cx="1824000" cy="6216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Hofstede Cultural Dimensions</a:t>
            </a:r>
          </a:p>
        </p:txBody>
      </p:sp>
      <p:sp>
        <p:nvSpPr>
          <p:cNvPr id="407" name="Shape 407"/>
          <p:cNvSpPr txBox="1"/>
          <p:nvPr/>
        </p:nvSpPr>
        <p:spPr>
          <a:xfrm>
            <a:off x="5124630" y="4182100"/>
            <a:ext cx="3898800" cy="48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 sz="1800" dirty="0">
                <a:solidFill>
                  <a:srgbClr val="FF0000"/>
                </a:solidFill>
                <a:latin typeface="Calibri"/>
                <a:ea typeface="Calibri"/>
                <a:cs typeface="Calibri"/>
                <a:sym typeface="Calibri"/>
              </a:rPr>
              <a:t>Culture-wise differences in major activities</a:t>
            </a:r>
          </a:p>
        </p:txBody>
      </p:sp>
      <p:sp>
        <p:nvSpPr>
          <p:cNvPr id="408" name="Shape 408"/>
          <p:cNvSpPr/>
          <p:nvPr/>
        </p:nvSpPr>
        <p:spPr>
          <a:xfrm>
            <a:off x="5124630" y="3042181"/>
            <a:ext cx="2992799" cy="1039499"/>
          </a:xfrm>
          <a:prstGeom prst="roundRect">
            <a:avLst>
              <a:gd name="adj" fmla="val 16667"/>
            </a:avLst>
          </a:prstGeom>
          <a:noFill/>
          <a:ln w="28575" cap="flat" cmpd="sng">
            <a:solidFill>
              <a:srgbClr val="FF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9" name="Shape 409"/>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18" name="TextBox 17"/>
          <p:cNvSpPr txBox="1"/>
          <p:nvPr/>
        </p:nvSpPr>
        <p:spPr>
          <a:xfrm>
            <a:off x="0" y="-39693"/>
            <a:ext cx="4563732" cy="307777"/>
          </a:xfrm>
          <a:prstGeom prst="rect">
            <a:avLst/>
          </a:prstGeom>
          <a:noFill/>
        </p:spPr>
        <p:txBody>
          <a:bodyPr wrap="square" rtlCol="0">
            <a:spAutoFit/>
          </a:bodyPr>
          <a:lstStyle/>
          <a:p>
            <a:pPr algn="ctr"/>
            <a:r>
              <a:rPr lang="en-US" dirty="0" smtClean="0">
                <a:solidFill>
                  <a:schemeClr val="bg1"/>
                </a:solidFill>
              </a:rPr>
              <a:t>Discussion</a:t>
            </a:r>
            <a:endParaRPr lang="en-US" dirty="0">
              <a:solidFill>
                <a:schemeClr val="bg1"/>
              </a:solidFill>
            </a:endParaRPr>
          </a:p>
        </p:txBody>
      </p:sp>
      <p:sp>
        <p:nvSpPr>
          <p:cNvPr id="20" name="TextBox 19"/>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21" name="TextBox 20"/>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22"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26</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Shape 416"/>
          <p:cNvSpPr txBox="1">
            <a:spLocks noGrp="1"/>
          </p:cNvSpPr>
          <p:nvPr>
            <p:ph type="title"/>
          </p:nvPr>
        </p:nvSpPr>
        <p:spPr>
          <a:xfrm>
            <a:off x="457200" y="228131"/>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Activity Frequencies in QAP</a:t>
            </a:r>
          </a:p>
        </p:txBody>
      </p:sp>
      <p:sp>
        <p:nvSpPr>
          <p:cNvPr id="417" name="Shape 417"/>
          <p:cNvSpPr txBox="1">
            <a:spLocks noGrp="1"/>
          </p:cNvSpPr>
          <p:nvPr>
            <p:ph type="body" idx="1"/>
          </p:nvPr>
        </p:nvSpPr>
        <p:spPr>
          <a:xfrm>
            <a:off x="457200" y="926025"/>
            <a:ext cx="8229600" cy="35076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RQ4: QAP distr. by Country</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For solver: cluster 1&amp;2 with lower individualism and higher power distance compared to cluster 3, read less forum posts between and during quizzes</a:t>
            </a:r>
          </a:p>
          <a:p>
            <a:pPr marL="1143000" marR="0" lvl="2" indent="-228600" algn="l" rtl="0">
              <a:spcBef>
                <a:spcPts val="280"/>
              </a:spcBef>
              <a:spcAft>
                <a:spcPts val="0"/>
              </a:spcAft>
              <a:buClr>
                <a:schemeClr val="dk1"/>
              </a:buClr>
              <a:buSzPct val="100000"/>
              <a:buFont typeface="Arial"/>
              <a:buChar char="•"/>
            </a:pPr>
            <a:r>
              <a:rPr lang="en" sz="1400" b="0" i="0" u="none" strike="noStrike" cap="none" dirty="0">
                <a:solidFill>
                  <a:schemeClr val="dk1"/>
                </a:solidFill>
                <a:latin typeface="Arial"/>
                <a:ea typeface="Arial"/>
                <a:cs typeface="Arial"/>
                <a:sym typeface="Arial"/>
              </a:rPr>
              <a:t>Explainable by CDLF: </a:t>
            </a:r>
            <a:r>
              <a:rPr lang="en" dirty="0"/>
              <a:t>teachers in clusters 1&amp;2 </a:t>
            </a:r>
            <a:r>
              <a:rPr lang="en" sz="1400" b="0" i="0" u="none" strike="noStrike" cap="none" dirty="0">
                <a:solidFill>
                  <a:schemeClr val="dk1"/>
                </a:solidFill>
                <a:latin typeface="Arial"/>
                <a:ea typeface="Arial"/>
                <a:cs typeface="Arial"/>
                <a:sym typeface="Arial"/>
              </a:rPr>
              <a:t>are treated </a:t>
            </a:r>
            <a:r>
              <a:rPr lang="en" dirty="0"/>
              <a:t>with</a:t>
            </a:r>
            <a:r>
              <a:rPr lang="en" sz="1400" b="0" i="0" u="none" strike="noStrike" cap="none" dirty="0">
                <a:solidFill>
                  <a:schemeClr val="dk1"/>
                </a:solidFill>
                <a:latin typeface="Arial"/>
                <a:ea typeface="Arial"/>
                <a:cs typeface="Arial"/>
                <a:sym typeface="Arial"/>
              </a:rPr>
              <a:t> higher authority, </a:t>
            </a:r>
            <a:r>
              <a:rPr lang="en" dirty="0"/>
              <a:t>while</a:t>
            </a:r>
            <a:r>
              <a:rPr lang="en" sz="1400" b="0" i="0" u="none" strike="noStrike" cap="none" dirty="0">
                <a:solidFill>
                  <a:schemeClr val="dk1"/>
                </a:solidFill>
                <a:latin typeface="Arial"/>
                <a:ea typeface="Arial"/>
                <a:cs typeface="Arial"/>
                <a:sym typeface="Arial"/>
              </a:rPr>
              <a:t> diverse opinions </a:t>
            </a:r>
            <a:r>
              <a:rPr lang="en" dirty="0"/>
              <a:t>in learning </a:t>
            </a:r>
            <a:r>
              <a:rPr lang="en" sz="1400" b="0" i="0" u="none" strike="noStrike" cap="none" dirty="0">
                <a:solidFill>
                  <a:schemeClr val="dk1"/>
                </a:solidFill>
                <a:latin typeface="Arial"/>
                <a:ea typeface="Arial"/>
                <a:cs typeface="Arial"/>
                <a:sym typeface="Arial"/>
              </a:rPr>
              <a:t>are valued less.</a:t>
            </a:r>
          </a:p>
          <a:p>
            <a:pPr marL="1143000" marR="0" lvl="2" indent="-228600" algn="l" rtl="0">
              <a:spcBef>
                <a:spcPts val="280"/>
              </a:spcBef>
              <a:spcAft>
                <a:spcPts val="0"/>
              </a:spcAft>
              <a:buClr>
                <a:schemeClr val="dk1"/>
              </a:buClr>
              <a:buSzPct val="100000"/>
              <a:buFont typeface="Arial"/>
              <a:buNone/>
            </a:pPr>
            <a:endParaRPr sz="1400" b="0" i="0" u="none" strike="noStrike" cap="none" dirty="0">
              <a:solidFill>
                <a:schemeClr val="dk1"/>
              </a:solidFill>
              <a:latin typeface="Arial"/>
              <a:ea typeface="Arial"/>
              <a:cs typeface="Arial"/>
              <a:sym typeface="Arial"/>
            </a:endParaRP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For solver: cluster 1 viewed less lectures between quizzes</a:t>
            </a:r>
          </a:p>
          <a:p>
            <a:pPr marL="457200" marR="0" lvl="1" indent="0" algn="l" rtl="0">
              <a:spcBef>
                <a:spcPts val="320"/>
              </a:spcBef>
              <a:spcAft>
                <a:spcPts val="0"/>
              </a:spcAft>
              <a:buClr>
                <a:schemeClr val="dk1"/>
              </a:buClr>
              <a:buSzPct val="25000"/>
              <a:buFont typeface="Arial"/>
              <a:buNone/>
            </a:pPr>
            <a:r>
              <a:rPr lang="en" sz="1600" b="0" i="0" u="none" strike="noStrike" cap="none" dirty="0">
                <a:solidFill>
                  <a:schemeClr val="dk1"/>
                </a:solidFill>
                <a:latin typeface="Arial"/>
                <a:ea typeface="Arial"/>
                <a:cs typeface="Arial"/>
                <a:sym typeface="Arial"/>
              </a:rPr>
              <a:t>     For all-rounder: cluster 1 viewed more lectures during the first quiz submission and submit quizzes more times</a:t>
            </a:r>
          </a:p>
          <a:p>
            <a:pPr marL="1143000" marR="0" lvl="2" indent="-228600" algn="l" rtl="0">
              <a:spcBef>
                <a:spcPts val="280"/>
              </a:spcBef>
              <a:spcAft>
                <a:spcPts val="0"/>
              </a:spcAft>
              <a:buClr>
                <a:schemeClr val="dk1"/>
              </a:buClr>
              <a:buSzPct val="100000"/>
              <a:buFont typeface="Arial"/>
              <a:buChar char="•"/>
            </a:pPr>
            <a:r>
              <a:rPr lang="en" sz="1400" b="0" i="0" u="none" strike="noStrike" cap="none" dirty="0">
                <a:solidFill>
                  <a:schemeClr val="dk1"/>
                </a:solidFill>
                <a:latin typeface="Arial"/>
                <a:ea typeface="Arial"/>
                <a:cs typeface="Arial"/>
                <a:sym typeface="Arial"/>
              </a:rPr>
              <a:t>Not explainable by CDLF. Explainable by the exam-centric educational culture in Asia. . (Leung, 2011; Wong, 2004). Students arranged more activities around quizzes, and focused more on getting the quizzes </a:t>
            </a:r>
            <a:r>
              <a:rPr lang="en" dirty="0"/>
              <a:t>correct</a:t>
            </a:r>
            <a:r>
              <a:rPr lang="en" sz="1400" b="0" i="0" u="none" strike="noStrike" cap="none" dirty="0">
                <a:solidFill>
                  <a:schemeClr val="dk1"/>
                </a:solidFill>
                <a:latin typeface="Arial"/>
                <a:ea typeface="Arial"/>
                <a:cs typeface="Arial"/>
                <a:sym typeface="Arial"/>
              </a:rPr>
              <a:t>.</a:t>
            </a:r>
          </a:p>
          <a:p>
            <a:pPr marL="457200" marR="0" lvl="1" indent="0" algn="l" rtl="0">
              <a:spcBef>
                <a:spcPts val="320"/>
              </a:spcBef>
              <a:spcAft>
                <a:spcPts val="0"/>
              </a:spcAft>
              <a:buClr>
                <a:schemeClr val="dk1"/>
              </a:buClr>
              <a:buSzPct val="25000"/>
              <a:buFont typeface="Arial"/>
              <a:buNone/>
            </a:pPr>
            <a:r>
              <a:rPr lang="en" sz="1600" b="0" i="0" u="none" strike="noStrike" cap="none" dirty="0">
                <a:solidFill>
                  <a:schemeClr val="dk1"/>
                </a:solidFill>
                <a:latin typeface="Arial"/>
                <a:ea typeface="Arial"/>
                <a:cs typeface="Arial"/>
                <a:sym typeface="Arial"/>
              </a:rPr>
              <a:t>	</a:t>
            </a:r>
          </a:p>
        </p:txBody>
      </p:sp>
      <p:sp>
        <p:nvSpPr>
          <p:cNvPr id="418" name="Shape 418"/>
          <p:cNvSpPr/>
          <p:nvPr/>
        </p:nvSpPr>
        <p:spPr>
          <a:xfrm>
            <a:off x="967291" y="4083639"/>
            <a:ext cx="2197200" cy="765300"/>
          </a:xfrm>
          <a:prstGeom prst="ellipse">
            <a:avLst/>
          </a:prstGeom>
          <a:solidFill>
            <a:srgbClr val="FFFFFF"/>
          </a:solidFill>
          <a:ln w="28575" cap="flat" cmpd="sng">
            <a:solidFill>
              <a:srgbClr val="D99593"/>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SzPct val="25000"/>
              <a:buNone/>
            </a:pPr>
            <a:r>
              <a:rPr lang="en" sz="1800">
                <a:solidFill>
                  <a:srgbClr val="000000"/>
                </a:solidFill>
                <a:latin typeface="Calibri"/>
                <a:ea typeface="Calibri"/>
                <a:cs typeface="Calibri"/>
                <a:sym typeface="Calibri"/>
              </a:rPr>
              <a:t>China, India, Singapore</a:t>
            </a:r>
          </a:p>
        </p:txBody>
      </p:sp>
      <p:sp>
        <p:nvSpPr>
          <p:cNvPr id="419" name="Shape 419"/>
          <p:cNvSpPr/>
          <p:nvPr/>
        </p:nvSpPr>
        <p:spPr>
          <a:xfrm>
            <a:off x="3578275" y="4083722"/>
            <a:ext cx="2080800" cy="765300"/>
          </a:xfrm>
          <a:prstGeom prst="ellipse">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SzPct val="25000"/>
              <a:buNone/>
            </a:pPr>
            <a:r>
              <a:rPr lang="en" sz="1800">
                <a:solidFill>
                  <a:srgbClr val="000000"/>
                </a:solidFill>
                <a:latin typeface="Calibri"/>
                <a:ea typeface="Calibri"/>
                <a:cs typeface="Calibri"/>
                <a:sym typeface="Calibri"/>
              </a:rPr>
              <a:t>Russia, Spain, Brazil, France</a:t>
            </a:r>
          </a:p>
        </p:txBody>
      </p:sp>
      <p:sp>
        <p:nvSpPr>
          <p:cNvPr id="420" name="Shape 420"/>
          <p:cNvSpPr/>
          <p:nvPr/>
        </p:nvSpPr>
        <p:spPr>
          <a:xfrm>
            <a:off x="6072842" y="4083722"/>
            <a:ext cx="2497800" cy="765300"/>
          </a:xfrm>
          <a:prstGeom prst="ellipse">
            <a:avLst/>
          </a:prstGeom>
          <a:noFill/>
          <a:ln w="9525" cap="flat" cmpd="sng">
            <a:solidFill>
              <a:schemeClr val="dk1"/>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SzPct val="25000"/>
              <a:buNone/>
            </a:pPr>
            <a:r>
              <a:rPr lang="en" sz="1800">
                <a:solidFill>
                  <a:schemeClr val="dk1"/>
                </a:solidFill>
                <a:latin typeface="Calibri"/>
                <a:ea typeface="Calibri"/>
                <a:cs typeface="Calibri"/>
                <a:sym typeface="Calibri"/>
              </a:rPr>
              <a:t>U.S.    Australia, Canada, U.K.</a:t>
            </a:r>
          </a:p>
        </p:txBody>
      </p:sp>
      <p:sp>
        <p:nvSpPr>
          <p:cNvPr id="421" name="Shape 421"/>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9" name="TextBox 8"/>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Discussion</a:t>
            </a:r>
            <a:endParaRPr lang="en-US" dirty="0">
              <a:solidFill>
                <a:schemeClr val="bg1"/>
              </a:solidFill>
            </a:endParaRPr>
          </a:p>
        </p:txBody>
      </p:sp>
      <p:sp>
        <p:nvSpPr>
          <p:cNvPr id="10" name="TextBox 9"/>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1" name="TextBox 10"/>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2"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27</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7">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17">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1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Shape 428"/>
          <p:cNvSpPr txBox="1">
            <a:spLocks noGrp="1"/>
          </p:cNvSpPr>
          <p:nvPr>
            <p:ph type="title"/>
          </p:nvPr>
        </p:nvSpPr>
        <p:spPr>
          <a:xfrm>
            <a:off x="457200" y="675084"/>
            <a:ext cx="8229600" cy="80129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Forum Interactions</a:t>
            </a:r>
          </a:p>
        </p:txBody>
      </p:sp>
      <p:sp>
        <p:nvSpPr>
          <p:cNvPr id="429" name="Shape 429"/>
          <p:cNvSpPr txBox="1">
            <a:spLocks noGrp="1"/>
          </p:cNvSpPr>
          <p:nvPr>
            <p:ph type="body" idx="1"/>
          </p:nvPr>
        </p:nvSpPr>
        <p:spPr>
          <a:xfrm>
            <a:off x="457200" y="1611313"/>
            <a:ext cx="8229600" cy="2983309"/>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RQ5: Forum Best Friend</a:t>
            </a:r>
          </a:p>
          <a:p>
            <a:pPr marL="742950" marR="0" lvl="1" indent="-285750" algn="l" rtl="0">
              <a:spcBef>
                <a:spcPts val="320"/>
              </a:spcBef>
              <a:spcAft>
                <a:spcPts val="0"/>
              </a:spcAft>
              <a:buClr>
                <a:schemeClr val="dk1"/>
              </a:buClr>
              <a:buSzPct val="100000"/>
              <a:buFont typeface="Arial"/>
              <a:buChar char="–"/>
            </a:pPr>
            <a:r>
              <a:rPr lang="en" dirty="0"/>
              <a:t>Students had </a:t>
            </a:r>
            <a:r>
              <a:rPr lang="en" sz="1600" b="0" i="0" u="none" strike="noStrike" cap="none" dirty="0">
                <a:solidFill>
                  <a:schemeClr val="dk1"/>
                </a:solidFill>
                <a:latin typeface="Arial"/>
                <a:ea typeface="Arial"/>
                <a:cs typeface="Arial"/>
                <a:sym typeface="Arial"/>
              </a:rPr>
              <a:t>significantly more </a:t>
            </a:r>
            <a:r>
              <a:rPr lang="en" dirty="0"/>
              <a:t>‘</a:t>
            </a:r>
            <a:r>
              <a:rPr lang="en" sz="1600" b="0" i="0" u="none" strike="noStrike" cap="none" dirty="0">
                <a:solidFill>
                  <a:schemeClr val="dk1"/>
                </a:solidFill>
                <a:latin typeface="Arial"/>
                <a:ea typeface="Arial"/>
                <a:cs typeface="Arial"/>
                <a:sym typeface="Arial"/>
              </a:rPr>
              <a:t>best friends</a:t>
            </a:r>
            <a:r>
              <a:rPr lang="en" dirty="0"/>
              <a:t>’</a:t>
            </a:r>
            <a:r>
              <a:rPr lang="en" sz="1600" b="0" i="0" u="none" strike="noStrike" cap="none" dirty="0">
                <a:solidFill>
                  <a:schemeClr val="dk1"/>
                </a:solidFill>
                <a:latin typeface="Arial"/>
                <a:ea typeface="Arial"/>
                <a:cs typeface="Arial"/>
                <a:sym typeface="Arial"/>
              </a:rPr>
              <a:t> within </a:t>
            </a:r>
            <a:r>
              <a:rPr lang="en" dirty="0"/>
              <a:t>their</a:t>
            </a:r>
            <a:r>
              <a:rPr lang="en" sz="1600" b="0" i="0" u="none" strike="noStrike" cap="none" dirty="0">
                <a:solidFill>
                  <a:schemeClr val="dk1"/>
                </a:solidFill>
                <a:latin typeface="Arial"/>
                <a:ea typeface="Arial"/>
                <a:cs typeface="Arial"/>
                <a:sym typeface="Arial"/>
              </a:rPr>
              <a:t> own cultur</a:t>
            </a:r>
            <a:r>
              <a:rPr lang="en" dirty="0"/>
              <a:t>e</a:t>
            </a:r>
            <a:r>
              <a:rPr lang="en" sz="1600" b="0" i="0" u="none" strike="noStrike" cap="none" dirty="0">
                <a:solidFill>
                  <a:schemeClr val="dk1"/>
                </a:solidFill>
                <a:latin typeface="Arial"/>
                <a:ea typeface="Arial"/>
                <a:cs typeface="Arial"/>
                <a:sym typeface="Arial"/>
              </a:rPr>
              <a:t> clusters, and within Chin</a:t>
            </a:r>
            <a:r>
              <a:rPr lang="en" dirty="0"/>
              <a:t>a</a:t>
            </a:r>
            <a:r>
              <a:rPr lang="en" sz="1600" b="0" i="0" u="none" strike="noStrike" cap="none" dirty="0">
                <a:solidFill>
                  <a:schemeClr val="dk1"/>
                </a:solidFill>
                <a:latin typeface="Arial"/>
                <a:ea typeface="Arial"/>
                <a:cs typeface="Arial"/>
                <a:sym typeface="Arial"/>
              </a:rPr>
              <a:t> and Brazil</a:t>
            </a:r>
          </a:p>
          <a:p>
            <a:pPr marL="1143000" marR="0" lvl="2" indent="-228600" algn="l" rtl="0">
              <a:spcBef>
                <a:spcPts val="280"/>
              </a:spcBef>
              <a:spcAft>
                <a:spcPts val="0"/>
              </a:spcAft>
              <a:buClr>
                <a:schemeClr val="dk1"/>
              </a:buClr>
              <a:buSzPct val="100000"/>
              <a:buFont typeface="Arial"/>
              <a:buChar char="•"/>
            </a:pPr>
            <a:r>
              <a:rPr lang="en" sz="1400" b="0" i="0" u="none" strike="noStrike" cap="none" dirty="0">
                <a:solidFill>
                  <a:schemeClr val="dk1"/>
                </a:solidFill>
                <a:latin typeface="Arial"/>
                <a:ea typeface="Arial"/>
                <a:cs typeface="Arial"/>
                <a:sym typeface="Arial"/>
              </a:rPr>
              <a:t>Students</a:t>
            </a:r>
            <a:r>
              <a:rPr lang="en" dirty="0"/>
              <a:t> from different cultures </a:t>
            </a:r>
            <a:r>
              <a:rPr lang="en" sz="1400" b="0" i="0" u="none" strike="noStrike" cap="none" dirty="0">
                <a:solidFill>
                  <a:schemeClr val="dk1"/>
                </a:solidFill>
                <a:latin typeface="Arial"/>
                <a:ea typeface="Arial"/>
                <a:cs typeface="Arial"/>
                <a:sym typeface="Arial"/>
              </a:rPr>
              <a:t>view the role of shared discussion differently (CDLF)</a:t>
            </a:r>
          </a:p>
          <a:p>
            <a:pPr marL="1143000" marR="0" lvl="2" indent="-228600" algn="l" rtl="0">
              <a:spcBef>
                <a:spcPts val="280"/>
              </a:spcBef>
              <a:spcAft>
                <a:spcPts val="0"/>
              </a:spcAft>
              <a:buClr>
                <a:schemeClr val="dk1"/>
              </a:buClr>
              <a:buSzPct val="100000"/>
              <a:buFont typeface="Arial"/>
              <a:buChar char="•"/>
            </a:pPr>
            <a:r>
              <a:rPr lang="en" sz="1400" b="0" i="0" u="none" strike="noStrike" cap="none" dirty="0">
                <a:solidFill>
                  <a:schemeClr val="dk1"/>
                </a:solidFill>
                <a:latin typeface="Arial"/>
                <a:ea typeface="Arial"/>
                <a:cs typeface="Arial"/>
                <a:sym typeface="Arial"/>
              </a:rPr>
              <a:t>Language barriers</a:t>
            </a:r>
          </a:p>
          <a:p>
            <a:pPr marL="1143000" marR="0" lvl="2" indent="-228600" algn="l" rtl="0">
              <a:spcBef>
                <a:spcPts val="280"/>
              </a:spcBef>
              <a:spcAft>
                <a:spcPts val="0"/>
              </a:spcAft>
              <a:buClr>
                <a:schemeClr val="dk1"/>
              </a:buClr>
              <a:buSzPct val="100000"/>
              <a:buFont typeface="Arial"/>
              <a:buChar char="•"/>
            </a:pPr>
            <a:r>
              <a:rPr lang="en" dirty="0"/>
              <a:t>Students from the some country know each other outside this MOOC</a:t>
            </a:r>
          </a:p>
        </p:txBody>
      </p:sp>
      <p:sp>
        <p:nvSpPr>
          <p:cNvPr id="430" name="Shape 430"/>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Discussion</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28</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Shape 437"/>
          <p:cNvSpPr txBox="1">
            <a:spLocks noGrp="1"/>
          </p:cNvSpPr>
          <p:nvPr>
            <p:ph type="title"/>
          </p:nvPr>
        </p:nvSpPr>
        <p:spPr>
          <a:xfrm>
            <a:off x="457200" y="296959"/>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Discussion</a:t>
            </a:r>
          </a:p>
        </p:txBody>
      </p:sp>
      <p:sp>
        <p:nvSpPr>
          <p:cNvPr id="438" name="Shape 438"/>
          <p:cNvSpPr txBox="1"/>
          <p:nvPr/>
        </p:nvSpPr>
        <p:spPr>
          <a:xfrm>
            <a:off x="648500" y="1108820"/>
            <a:ext cx="3141300" cy="6924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Identify categories of Users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(RQ1: Course Activity Profiles)</a:t>
            </a:r>
          </a:p>
        </p:txBody>
      </p:sp>
      <p:sp>
        <p:nvSpPr>
          <p:cNvPr id="439" name="Shape 439"/>
          <p:cNvSpPr txBox="1"/>
          <p:nvPr/>
        </p:nvSpPr>
        <p:spPr>
          <a:xfrm>
            <a:off x="5202300" y="1117345"/>
            <a:ext cx="2809500" cy="6924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a:solidFill>
                  <a:schemeClr val="dk1"/>
                </a:solidFill>
                <a:latin typeface="Calibri"/>
                <a:ea typeface="Calibri"/>
                <a:cs typeface="Calibri"/>
                <a:sym typeface="Calibri"/>
              </a:rPr>
              <a:t>Country-wise </a:t>
            </a:r>
            <a:r>
              <a:rPr lang="en" sz="1800">
                <a:solidFill>
                  <a:schemeClr val="dk1"/>
                </a:solidFill>
                <a:latin typeface="Calibri"/>
                <a:ea typeface="Calibri"/>
                <a:cs typeface="Calibri"/>
                <a:sym typeface="Calibri"/>
              </a:rPr>
              <a:t>differences? (RQ2: CAP distr. By Country)</a:t>
            </a:r>
          </a:p>
        </p:txBody>
      </p:sp>
      <p:sp>
        <p:nvSpPr>
          <p:cNvPr id="440" name="Shape 440"/>
          <p:cNvSpPr txBox="1"/>
          <p:nvPr/>
        </p:nvSpPr>
        <p:spPr>
          <a:xfrm>
            <a:off x="648500" y="2949099"/>
            <a:ext cx="3141300" cy="692399"/>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Segment activities around </a:t>
            </a:r>
            <a:r>
              <a:rPr lang="en" sz="1800" b="1" i="1">
                <a:solidFill>
                  <a:schemeClr val="dk1"/>
                </a:solidFill>
                <a:latin typeface="Calibri"/>
                <a:ea typeface="Calibri"/>
                <a:cs typeface="Calibri"/>
                <a:sym typeface="Calibri"/>
              </a:rPr>
              <a:t>Quiz</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(RQ3: Quiz Activity Profiles)</a:t>
            </a:r>
          </a:p>
        </p:txBody>
      </p:sp>
      <p:sp>
        <p:nvSpPr>
          <p:cNvPr id="441" name="Shape 441"/>
          <p:cNvSpPr txBox="1"/>
          <p:nvPr/>
        </p:nvSpPr>
        <p:spPr>
          <a:xfrm>
            <a:off x="5149498" y="3030361"/>
            <a:ext cx="2915100" cy="900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b="1" i="1">
                <a:solidFill>
                  <a:schemeClr val="dk1"/>
                </a:solidFill>
                <a:latin typeface="Calibri"/>
                <a:ea typeface="Calibri"/>
                <a:cs typeface="Calibri"/>
                <a:sym typeface="Calibri"/>
              </a:rPr>
              <a:t>Culture-wise </a:t>
            </a:r>
            <a:r>
              <a:rPr lang="en" sz="1800">
                <a:solidFill>
                  <a:schemeClr val="dk1"/>
                </a:solidFill>
                <a:latin typeface="Calibri"/>
                <a:ea typeface="Calibri"/>
                <a:cs typeface="Calibri"/>
                <a:sym typeface="Calibri"/>
              </a:rPr>
              <a:t>Differences?</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(RQ4: QAP by Country)</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(RQ5: Forum Best Friend)</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2" name="Shape 442"/>
          <p:cNvSpPr txBox="1"/>
          <p:nvPr/>
        </p:nvSpPr>
        <p:spPr>
          <a:xfrm>
            <a:off x="648575" y="3619800"/>
            <a:ext cx="3141300" cy="900300"/>
          </a:xfrm>
          <a:prstGeom prst="rect">
            <a:avLst/>
          </a:prstGeom>
          <a:noFill/>
          <a:ln w="9525" cap="flat" cmpd="sng">
            <a:solidFill>
              <a:srgbClr val="000000"/>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Activities in </a:t>
            </a:r>
            <a:r>
              <a:rPr lang="en" sz="1800" b="1" i="1">
                <a:solidFill>
                  <a:schemeClr val="dk1"/>
                </a:solidFill>
                <a:latin typeface="Calibri"/>
                <a:ea typeface="Calibri"/>
                <a:cs typeface="Calibri"/>
                <a:sym typeface="Calibri"/>
              </a:rPr>
              <a:t>Forum</a:t>
            </a:r>
            <a:r>
              <a:rPr lang="en" sz="1800">
                <a:solidFill>
                  <a:schemeClr val="dk1"/>
                </a:solidFill>
                <a:latin typeface="Calibri"/>
                <a:ea typeface="Calibri"/>
                <a:cs typeface="Calibri"/>
                <a:sym typeface="Calibri"/>
              </a:rPr>
              <a:t> </a:t>
            </a:r>
          </a:p>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(Brown et al., 2015; Fire et al., 2012)</a:t>
            </a:r>
          </a:p>
        </p:txBody>
      </p:sp>
      <p:sp>
        <p:nvSpPr>
          <p:cNvPr id="443" name="Shape 443"/>
          <p:cNvSpPr/>
          <p:nvPr/>
        </p:nvSpPr>
        <p:spPr>
          <a:xfrm>
            <a:off x="3789660" y="1270174"/>
            <a:ext cx="1412700" cy="162000"/>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44" name="Shape 444"/>
          <p:cNvSpPr/>
          <p:nvPr/>
        </p:nvSpPr>
        <p:spPr>
          <a:xfrm>
            <a:off x="3789675" y="3563125"/>
            <a:ext cx="1359900" cy="162000"/>
          </a:xfrm>
          <a:prstGeom prst="rightArrow">
            <a:avLst>
              <a:gd name="adj1" fmla="val 50000"/>
              <a:gd name="adj2" fmla="val 50000"/>
            </a:avLst>
          </a:prstGeom>
          <a:solidFill>
            <a:srgbClr val="FFFFFF"/>
          </a:solidFill>
          <a:ln w="9525" cap="flat" cmpd="sng">
            <a:solidFill>
              <a:srgbClr val="00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445" name="Shape 445"/>
          <p:cNvCxnSpPr/>
          <p:nvPr/>
        </p:nvCxnSpPr>
        <p:spPr>
          <a:xfrm flipH="1">
            <a:off x="2224350" y="1811800"/>
            <a:ext cx="10200" cy="1137300"/>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446" name="Shape 446"/>
          <p:cNvSpPr txBox="1"/>
          <p:nvPr/>
        </p:nvSpPr>
        <p:spPr>
          <a:xfrm>
            <a:off x="1307150" y="2015727"/>
            <a:ext cx="1824000" cy="6429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Delve into each CAP’s behavior</a:t>
            </a:r>
          </a:p>
        </p:txBody>
      </p:sp>
      <p:cxnSp>
        <p:nvCxnSpPr>
          <p:cNvPr id="447" name="Shape 447"/>
          <p:cNvCxnSpPr>
            <a:stCxn id="439" idx="2"/>
            <a:endCxn id="441" idx="0"/>
          </p:cNvCxnSpPr>
          <p:nvPr/>
        </p:nvCxnSpPr>
        <p:spPr>
          <a:xfrm>
            <a:off x="6607050" y="1809745"/>
            <a:ext cx="0" cy="1220700"/>
          </a:xfrm>
          <a:prstGeom prst="straightConnector1">
            <a:avLst/>
          </a:prstGeom>
          <a:noFill/>
          <a:ln w="12700" cap="flat" cmpd="sng">
            <a:solidFill>
              <a:srgbClr val="000000"/>
            </a:solidFill>
            <a:prstDash val="solid"/>
            <a:round/>
            <a:headEnd type="none" w="med" len="med"/>
            <a:tailEnd type="stealth" w="lg" len="lg"/>
          </a:ln>
          <a:effectLst>
            <a:outerShdw blurRad="39999" dist="20000" dir="5400000" rotWithShape="0">
              <a:srgbClr val="000000">
                <a:alpha val="37647"/>
              </a:srgbClr>
            </a:outerShdw>
          </a:effectLst>
        </p:spPr>
      </p:cxnSp>
      <p:sp>
        <p:nvSpPr>
          <p:cNvPr id="448" name="Shape 448"/>
          <p:cNvSpPr txBox="1"/>
          <p:nvPr/>
        </p:nvSpPr>
        <p:spPr>
          <a:xfrm>
            <a:off x="5747900" y="2075377"/>
            <a:ext cx="1824000" cy="642900"/>
          </a:xfrm>
          <a:prstGeom prst="rect">
            <a:avLst/>
          </a:prstGeom>
          <a:solidFill>
            <a:schemeClr val="lt1"/>
          </a:solidFill>
          <a:ln w="9525" cap="flat" cmpd="sng">
            <a:solidFill>
              <a:schemeClr val="dk1"/>
            </a:solidFill>
            <a:prstDash val="dashDot"/>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SzPct val="25000"/>
              <a:buNone/>
            </a:pPr>
            <a:r>
              <a:rPr lang="en" sz="1800">
                <a:solidFill>
                  <a:schemeClr val="dk1"/>
                </a:solidFill>
                <a:latin typeface="Calibri"/>
                <a:ea typeface="Calibri"/>
                <a:cs typeface="Calibri"/>
                <a:sym typeface="Calibri"/>
              </a:rPr>
              <a:t>Hofstede Cultural Dimensions</a:t>
            </a:r>
          </a:p>
        </p:txBody>
      </p:sp>
      <p:sp>
        <p:nvSpPr>
          <p:cNvPr id="449" name="Shape 449"/>
          <p:cNvSpPr/>
          <p:nvPr/>
        </p:nvSpPr>
        <p:spPr>
          <a:xfrm>
            <a:off x="424175" y="1000199"/>
            <a:ext cx="8030700" cy="3619800"/>
          </a:xfrm>
          <a:prstGeom prst="roundRect">
            <a:avLst>
              <a:gd name="adj" fmla="val 16667"/>
            </a:avLst>
          </a:prstGeom>
          <a:noFill/>
          <a:ln w="28575" cap="flat" cmpd="sng">
            <a:solidFill>
              <a:srgbClr val="FF0000"/>
            </a:solidFill>
            <a:prstDash val="solid"/>
            <a:round/>
            <a:headEnd type="none" w="med" len="med"/>
            <a:tailEnd type="none" w="med" len="med"/>
          </a:ln>
          <a:effectLst>
            <a:outerShdw blurRad="39999" dist="23000" dir="5400000" rotWithShape="0">
              <a:srgbClr val="000000">
                <a:alpha val="34901"/>
              </a:srgbClr>
            </a:outerShdw>
          </a:effectLst>
        </p:spPr>
        <p:txBody>
          <a:bodyPr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50" name="Shape 450"/>
          <p:cNvSpPr txBox="1"/>
          <p:nvPr/>
        </p:nvSpPr>
        <p:spPr>
          <a:xfrm>
            <a:off x="3522872" y="2375945"/>
            <a:ext cx="1833300" cy="3000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 sz="2000" b="1" dirty="0">
                <a:solidFill>
                  <a:srgbClr val="FF0000"/>
                </a:solidFill>
                <a:latin typeface="Calibri"/>
                <a:ea typeface="Calibri"/>
                <a:cs typeface="Calibri"/>
                <a:sym typeface="Calibri"/>
              </a:rPr>
              <a:t>The Big Picture</a:t>
            </a:r>
          </a:p>
        </p:txBody>
      </p:sp>
      <p:sp>
        <p:nvSpPr>
          <p:cNvPr id="451" name="Shape 451"/>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18" name="TextBox 17"/>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Discussion</a:t>
            </a:r>
            <a:endParaRPr lang="en-US" dirty="0">
              <a:solidFill>
                <a:schemeClr val="bg1"/>
              </a:solidFill>
            </a:endParaRPr>
          </a:p>
        </p:txBody>
      </p:sp>
      <p:sp>
        <p:nvSpPr>
          <p:cNvPr id="19" name="TextBox 18"/>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20" name="TextBox 19"/>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21"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29</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9" grpId="0" animBg="1"/>
      <p:bldP spid="45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457200" y="675084"/>
            <a:ext cx="8229600" cy="80129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dirty="0">
                <a:solidFill>
                  <a:schemeClr val="dk1"/>
                </a:solidFill>
                <a:latin typeface="Calibri"/>
                <a:ea typeface="Calibri"/>
                <a:cs typeface="Calibri"/>
                <a:sym typeface="Calibri"/>
              </a:rPr>
              <a:t>Educational Technology Research With Cultural Awareness</a:t>
            </a:r>
          </a:p>
        </p:txBody>
      </p:sp>
      <p:sp>
        <p:nvSpPr>
          <p:cNvPr id="131" name="Shape 131"/>
          <p:cNvSpPr txBox="1">
            <a:spLocks noGrp="1"/>
          </p:cNvSpPr>
          <p:nvPr>
            <p:ph type="body" idx="1"/>
          </p:nvPr>
        </p:nvSpPr>
        <p:spPr>
          <a:xfrm>
            <a:off x="457200" y="1638154"/>
            <a:ext cx="8229600" cy="2956468"/>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In the past decade, there has been substantial increase in </a:t>
            </a:r>
            <a:r>
              <a:rPr lang="en" dirty="0"/>
              <a:t>studying</a:t>
            </a:r>
            <a:r>
              <a:rPr lang="en" sz="2000" b="0" i="0" u="none" strike="noStrike" cap="none" dirty="0">
                <a:solidFill>
                  <a:schemeClr val="dk1"/>
                </a:solidFill>
                <a:latin typeface="Arial"/>
                <a:ea typeface="Arial"/>
                <a:cs typeface="Arial"/>
                <a:sym typeface="Arial"/>
              </a:rPr>
              <a:t> cross-cultural behaviors in e-learning systems</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Approach 1: Coding behaviors through field observations </a:t>
            </a:r>
            <a:r>
              <a:rPr lang="en" sz="1400" b="0" i="0" u="none" strike="noStrike" cap="none" dirty="0">
                <a:solidFill>
                  <a:schemeClr val="dk1"/>
                </a:solidFill>
                <a:latin typeface="Arial"/>
                <a:ea typeface="Arial"/>
                <a:cs typeface="Arial"/>
                <a:sym typeface="Arial"/>
              </a:rPr>
              <a:t>(Rodrigo et al., 2013; Ogan et al., 2015)</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Approach 2: Data-mining </a:t>
            </a:r>
            <a:r>
              <a:rPr lang="en" sz="1400" b="0" i="0" u="none" strike="noStrike" cap="none" dirty="0">
                <a:solidFill>
                  <a:schemeClr val="dk1"/>
                </a:solidFill>
                <a:latin typeface="Arial"/>
                <a:ea typeface="Arial"/>
                <a:cs typeface="Arial"/>
                <a:sym typeface="Arial"/>
              </a:rPr>
              <a:t>(Ogan et al., 2015; Saarela et al., 2015)</a:t>
            </a:r>
          </a:p>
          <a:p>
            <a:pPr marL="742950" marR="0" lvl="1" indent="-285750" algn="l" rtl="0">
              <a:spcBef>
                <a:spcPts val="320"/>
              </a:spcBef>
              <a:spcAft>
                <a:spcPts val="0"/>
              </a:spcAft>
              <a:buClr>
                <a:schemeClr val="dk1"/>
              </a:buClr>
              <a:buSzPct val="100000"/>
              <a:buFont typeface="Arial"/>
              <a:buNone/>
            </a:pPr>
            <a:endParaRPr sz="16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dirty="0"/>
              <a:t>Challenge: Interpretation.</a:t>
            </a:r>
            <a:r>
              <a:rPr lang="en" sz="2000" b="0" i="0" u="none" strike="noStrike" cap="none" dirty="0">
                <a:solidFill>
                  <a:schemeClr val="dk1"/>
                </a:solidFill>
                <a:latin typeface="Arial"/>
                <a:ea typeface="Arial"/>
                <a:cs typeface="Arial"/>
                <a:sym typeface="Arial"/>
              </a:rPr>
              <a:t> why these differences occur</a:t>
            </a:r>
            <a:r>
              <a:rPr lang="en" dirty="0"/>
              <a:t>?</a:t>
            </a:r>
            <a:r>
              <a:rPr lang="en" sz="2000" b="0" i="0" u="none" strike="noStrike" cap="none" dirty="0">
                <a:solidFill>
                  <a:schemeClr val="dk1"/>
                </a:solidFill>
                <a:latin typeface="Arial"/>
                <a:ea typeface="Arial"/>
                <a:cs typeface="Arial"/>
                <a:sym typeface="Arial"/>
              </a:rPr>
              <a:t> and how to relate to more general cross-cultural variation? </a:t>
            </a:r>
          </a:p>
        </p:txBody>
      </p:sp>
      <p:sp>
        <p:nvSpPr>
          <p:cNvPr id="132" name="Shape 132"/>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133"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3</a:t>
            </a:fld>
            <a:endParaRPr lang="en" sz="1200" dirty="0">
              <a:solidFill>
                <a:schemeClr val="tx1"/>
              </a:solidFill>
              <a:latin typeface="Arial"/>
              <a:ea typeface="Arial"/>
              <a:cs typeface="Arial"/>
              <a:sym typeface="Arial"/>
            </a:endParaRPr>
          </a:p>
        </p:txBody>
      </p:sp>
      <p:sp>
        <p:nvSpPr>
          <p:cNvPr id="2" name="TextBox 1"/>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Related Work</a:t>
            </a:r>
            <a:endParaRPr lang="en-US" dirty="0">
              <a:solidFill>
                <a:schemeClr val="bg1"/>
              </a:solidFill>
            </a:endParaRPr>
          </a:p>
        </p:txBody>
      </p:sp>
      <p:sp>
        <p:nvSpPr>
          <p:cNvPr id="3" name="TextBox 2"/>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Shape 458"/>
          <p:cNvSpPr txBox="1">
            <a:spLocks noGrp="1"/>
          </p:cNvSpPr>
          <p:nvPr>
            <p:ph type="title"/>
          </p:nvPr>
        </p:nvSpPr>
        <p:spPr>
          <a:xfrm>
            <a:off x="457200" y="675084"/>
            <a:ext cx="8229600" cy="80129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Discussion</a:t>
            </a:r>
          </a:p>
        </p:txBody>
      </p:sp>
      <p:sp>
        <p:nvSpPr>
          <p:cNvPr id="459" name="Shape 459"/>
          <p:cNvSpPr txBox="1">
            <a:spLocks noGrp="1"/>
          </p:cNvSpPr>
          <p:nvPr>
            <p:ph type="body" idx="1"/>
          </p:nvPr>
        </p:nvSpPr>
        <p:spPr>
          <a:xfrm>
            <a:off x="457200" y="1634788"/>
            <a:ext cx="8229600" cy="29598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Different cultures and countries exhibited different learning behaviors, explainable by CDLF and educational culture.</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a:t>In general, l</a:t>
            </a:r>
            <a:r>
              <a:rPr lang="en" sz="2000" b="0" i="0" u="none" strike="noStrike" cap="none">
                <a:solidFill>
                  <a:schemeClr val="dk1"/>
                </a:solidFill>
                <a:latin typeface="Arial"/>
                <a:ea typeface="Arial"/>
                <a:cs typeface="Arial"/>
                <a:sym typeface="Arial"/>
              </a:rPr>
              <a:t>earner behaviors are related to the importance of learning activities within learners’ country and culture</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p:txBody>
      </p:sp>
      <p:sp>
        <p:nvSpPr>
          <p:cNvPr id="460" name="Shape 460"/>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Discussion</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30</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Shape 467"/>
          <p:cNvSpPr txBox="1">
            <a:spLocks noGrp="1"/>
          </p:cNvSpPr>
          <p:nvPr>
            <p:ph type="title"/>
          </p:nvPr>
        </p:nvSpPr>
        <p:spPr>
          <a:xfrm>
            <a:off x="457200" y="363034"/>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Con</a:t>
            </a:r>
            <a:r>
              <a:rPr lang="en"/>
              <a:t>tribution</a:t>
            </a:r>
            <a:r>
              <a:rPr lang="en" sz="2800" b="1" i="0" u="none" strike="noStrike" cap="none">
                <a:solidFill>
                  <a:schemeClr val="dk1"/>
                </a:solidFill>
                <a:latin typeface="Calibri"/>
                <a:ea typeface="Calibri"/>
                <a:cs typeface="Calibri"/>
                <a:sym typeface="Calibri"/>
              </a:rPr>
              <a:t> &amp; Future Work</a:t>
            </a:r>
          </a:p>
        </p:txBody>
      </p:sp>
      <p:sp>
        <p:nvSpPr>
          <p:cNvPr id="468" name="Shape 468"/>
          <p:cNvSpPr txBox="1">
            <a:spLocks noGrp="1"/>
          </p:cNvSpPr>
          <p:nvPr>
            <p:ph type="body" idx="1"/>
          </p:nvPr>
        </p:nvSpPr>
        <p:spPr>
          <a:xfrm>
            <a:off x="457200" y="1207875"/>
            <a:ext cx="8229600" cy="33867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1" i="0" u="none" strike="noStrike" cap="none" dirty="0">
                <a:solidFill>
                  <a:schemeClr val="dk1"/>
                </a:solidFill>
                <a:latin typeface="Arial"/>
                <a:ea typeface="Arial"/>
                <a:cs typeface="Arial"/>
                <a:sym typeface="Arial"/>
              </a:rPr>
              <a:t>Contribution:</a:t>
            </a:r>
            <a:r>
              <a:rPr lang="en" sz="2000" b="0" i="0" u="none" strike="noStrike" cap="none" dirty="0">
                <a:solidFill>
                  <a:schemeClr val="dk1"/>
                </a:solidFill>
                <a:latin typeface="Arial"/>
                <a:ea typeface="Arial"/>
                <a:cs typeface="Arial"/>
                <a:sym typeface="Arial"/>
              </a:rPr>
              <a:t> This study increased the understanding of different behaviors within MOOC population, and how </a:t>
            </a:r>
            <a:r>
              <a:rPr lang="en" dirty="0"/>
              <a:t>these differences </a:t>
            </a:r>
            <a:r>
              <a:rPr lang="en" sz="2000" b="0" i="0" u="none" strike="noStrike" cap="none" dirty="0">
                <a:solidFill>
                  <a:schemeClr val="dk1"/>
                </a:solidFill>
                <a:latin typeface="Arial"/>
                <a:ea typeface="Arial"/>
                <a:cs typeface="Arial"/>
                <a:sym typeface="Arial"/>
              </a:rPr>
              <a:t>related to cultural and educational differences. </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Addressed important research issues in e-learning</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Combined results with theoretical framework</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Proposed novel analyses</a:t>
            </a:r>
          </a:p>
          <a:p>
            <a:pPr marL="742950" marR="0" lvl="1" indent="-285750" algn="l" rtl="0">
              <a:spcBef>
                <a:spcPts val="320"/>
              </a:spcBef>
              <a:spcAft>
                <a:spcPts val="0"/>
              </a:spcAft>
              <a:buClr>
                <a:schemeClr val="dk1"/>
              </a:buClr>
              <a:buSzPct val="100000"/>
              <a:buFont typeface="Arial"/>
              <a:buNone/>
            </a:pPr>
            <a:endParaRPr sz="16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1" i="0" u="none" strike="noStrike" cap="none" dirty="0">
                <a:solidFill>
                  <a:schemeClr val="dk1"/>
                </a:solidFill>
                <a:latin typeface="Arial"/>
                <a:ea typeface="Arial"/>
                <a:cs typeface="Arial"/>
                <a:sym typeface="Arial"/>
              </a:rPr>
              <a:t>Future Work</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Generalizability of f</a:t>
            </a:r>
            <a:r>
              <a:rPr lang="en" dirty="0"/>
              <a:t>in</a:t>
            </a:r>
            <a:r>
              <a:rPr lang="en" sz="1600" b="0" i="0" u="none" strike="noStrike" cap="none" dirty="0">
                <a:solidFill>
                  <a:schemeClr val="dk1"/>
                </a:solidFill>
                <a:latin typeface="Arial"/>
                <a:ea typeface="Arial"/>
                <a:cs typeface="Arial"/>
                <a:sym typeface="Arial"/>
              </a:rPr>
              <a:t>dings: we can easily apply this methods to other e-learning platforms, but will the same results stand?</a:t>
            </a:r>
          </a:p>
          <a:p>
            <a:pPr marL="742950" marR="0" lvl="1" indent="-285750" algn="l" rtl="0">
              <a:spcBef>
                <a:spcPts val="320"/>
              </a:spcBef>
              <a:spcAft>
                <a:spcPts val="0"/>
              </a:spcAft>
              <a:buClr>
                <a:schemeClr val="dk1"/>
              </a:buClr>
              <a:buSzPct val="100000"/>
              <a:buFont typeface="Arial"/>
              <a:buChar char="–"/>
            </a:pPr>
            <a:r>
              <a:rPr lang="en" dirty="0"/>
              <a:t>Design Implications</a:t>
            </a:r>
            <a:r>
              <a:rPr lang="en" sz="1600" b="0" i="0" u="none" strike="noStrike" cap="none" dirty="0">
                <a:solidFill>
                  <a:schemeClr val="dk1"/>
                </a:solidFill>
                <a:latin typeface="Arial"/>
                <a:ea typeface="Arial"/>
                <a:cs typeface="Arial"/>
                <a:sym typeface="Arial"/>
              </a:rPr>
              <a:t>: </a:t>
            </a:r>
            <a:r>
              <a:rPr lang="en" dirty="0"/>
              <a:t>need more studies to find out: </a:t>
            </a:r>
            <a:r>
              <a:rPr lang="en" sz="1600" b="0" i="0" u="none" strike="noStrike" cap="none" dirty="0">
                <a:solidFill>
                  <a:schemeClr val="dk1"/>
                </a:solidFill>
                <a:latin typeface="Arial"/>
                <a:ea typeface="Arial"/>
                <a:cs typeface="Arial"/>
                <a:sym typeface="Arial"/>
              </a:rPr>
              <a:t>should MOOC designers intervene? One MOOC for all, or cultural-tailored track? </a:t>
            </a: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p:txBody>
      </p:sp>
      <p:sp>
        <p:nvSpPr>
          <p:cNvPr id="469" name="Shape 469"/>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Conclusion &amp; Future Work</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31</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8">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Shape 476"/>
          <p:cNvSpPr txBox="1">
            <a:spLocks noGrp="1"/>
          </p:cNvSpPr>
          <p:nvPr>
            <p:ph type="body" idx="1"/>
          </p:nvPr>
        </p:nvSpPr>
        <p:spPr>
          <a:xfrm>
            <a:off x="457200" y="524085"/>
            <a:ext cx="8229600" cy="3919500"/>
          </a:xfrm>
          <a:prstGeom prst="rect">
            <a:avLst/>
          </a:prstGeom>
          <a:noFill/>
          <a:ln>
            <a:noFill/>
          </a:ln>
        </p:spPr>
        <p:txBody>
          <a:bodyPr lIns="91425" tIns="45700" rIns="91425" bIns="45700" anchor="t" anchorCtr="0">
            <a:noAutofit/>
          </a:bodyPr>
          <a:lstStyle/>
          <a:p>
            <a:pPr marL="342900" marR="0" lvl="0" indent="-330200" algn="l" rtl="0">
              <a:spcBef>
                <a:spcPts val="0"/>
              </a:spcBef>
              <a:spcAft>
                <a:spcPts val="0"/>
              </a:spcAft>
              <a:buClr>
                <a:schemeClr val="dk1"/>
              </a:buClr>
              <a:buSzPct val="100000"/>
              <a:buFont typeface="Arial"/>
              <a:buChar char="•"/>
            </a:pPr>
            <a:r>
              <a:rPr lang="en" sz="1200" b="0" i="0" u="none" strike="noStrike" cap="none">
                <a:solidFill>
                  <a:schemeClr val="dk1"/>
                </a:solidFill>
                <a:latin typeface="Arial"/>
                <a:ea typeface="Arial"/>
                <a:cs typeface="Arial"/>
                <a:sym typeface="Arial"/>
              </a:rPr>
              <a:t>A. Anderson, D. Huttenlocher, J. Kleinberg, and J. Leskovec. Engaging with massive online courses. In the 23rd ACM Int. conf. on World Wide Web, pages687-698, 2015</a:t>
            </a:r>
          </a:p>
          <a:p>
            <a:pPr marL="342900" marR="0" lvl="0" indent="-330200" algn="l" rtl="0">
              <a:spcBef>
                <a:spcPts val="280"/>
              </a:spcBef>
              <a:spcAft>
                <a:spcPts val="0"/>
              </a:spcAft>
              <a:buClr>
                <a:schemeClr val="dk1"/>
              </a:buClr>
              <a:buSzPct val="100000"/>
              <a:buFont typeface="Arial"/>
              <a:buChar char="•"/>
            </a:pPr>
            <a:r>
              <a:rPr lang="en" sz="1200" b="0" i="0" u="none" strike="noStrike" cap="none">
                <a:solidFill>
                  <a:schemeClr val="dk1"/>
                </a:solidFill>
                <a:latin typeface="Arial"/>
                <a:ea typeface="Arial"/>
                <a:cs typeface="Arial"/>
                <a:sym typeface="Arial"/>
              </a:rPr>
              <a:t>Y. Benjamini and Y. Hochberg. Controlling the false discovery rate:  a practical and powerful approach to multiple testing. Journal of the Royal Statistical Society. Series B (Methodological), 289-300, 1995.</a:t>
            </a:r>
          </a:p>
          <a:p>
            <a:pPr marL="342900" marR="0" lvl="0" indent="-330200" algn="l" rtl="0">
              <a:spcBef>
                <a:spcPts val="280"/>
              </a:spcBef>
              <a:spcAft>
                <a:spcPts val="0"/>
              </a:spcAft>
              <a:buClr>
                <a:schemeClr val="dk1"/>
              </a:buClr>
              <a:buSzPct val="100000"/>
              <a:buFont typeface="Arial"/>
              <a:buChar char="•"/>
            </a:pPr>
            <a:r>
              <a:rPr lang="en" sz="1200" b="0" i="0" u="none" strike="noStrike" cap="none">
                <a:solidFill>
                  <a:schemeClr val="dk1"/>
                </a:solidFill>
                <a:latin typeface="Arial"/>
                <a:ea typeface="Arial"/>
                <a:cs typeface="Arial"/>
                <a:sym typeface="Arial"/>
              </a:rPr>
              <a:t>Y. Bergner, D. Kerr, and D. E. Pritchard. Methodological challenges in the analysis of MOOC data for exploring the relationship between discussion forum views and learning outcomes. In The 8th Int. conf. on Educational Data Mining, 2015.</a:t>
            </a:r>
          </a:p>
          <a:p>
            <a:pPr marL="342900" marR="0" lvl="0" indent="-330200" algn="l" rtl="0">
              <a:spcBef>
                <a:spcPts val="280"/>
              </a:spcBef>
              <a:spcAft>
                <a:spcPts val="0"/>
              </a:spcAft>
              <a:buClr>
                <a:schemeClr val="dk1"/>
              </a:buClr>
              <a:buSzPct val="100000"/>
              <a:buFont typeface="Arial"/>
              <a:buChar char="•"/>
            </a:pPr>
            <a:r>
              <a:rPr lang="en" sz="1200" b="0" i="0" u="none" strike="noStrike" cap="none">
                <a:solidFill>
                  <a:schemeClr val="dk1"/>
                </a:solidFill>
                <a:latin typeface="Arial"/>
                <a:ea typeface="Arial"/>
                <a:cs typeface="Arial"/>
                <a:sym typeface="Arial"/>
              </a:rPr>
              <a:t>C. Brooks, C. Thompson, and S. Teasley. A time series interaction analysis method for building predictive models of learners using log data. In the Fifth Int. conf. on Learning Analytics And Knowledge, pages 126-135, 2015.</a:t>
            </a:r>
          </a:p>
          <a:p>
            <a:pPr marL="342900" marR="0" lvl="0" indent="-330200" algn="l" rtl="0">
              <a:spcBef>
                <a:spcPts val="280"/>
              </a:spcBef>
              <a:spcAft>
                <a:spcPts val="0"/>
              </a:spcAft>
              <a:buClr>
                <a:schemeClr val="dk1"/>
              </a:buClr>
              <a:buSzPct val="100000"/>
              <a:buFont typeface="Arial"/>
              <a:buChar char="•"/>
            </a:pPr>
            <a:r>
              <a:rPr lang="en" sz="1200" b="0" i="0" u="none" strike="noStrike" cap="none">
                <a:solidFill>
                  <a:schemeClr val="dk1"/>
                </a:solidFill>
                <a:latin typeface="Arial"/>
                <a:ea typeface="Arial"/>
                <a:cs typeface="Arial"/>
                <a:sym typeface="Arial"/>
              </a:rPr>
              <a:t>R. Brown, C. Lynch, Y. Wang, M. Eagle, J. Albert, T. Barnes, R. Baker, Y. Bergner, and D. McNamara. Communities of performance &amp; communities of preference. In the 2nd Int. Workshop on Graph-Based Educational Data Mining, 2015.</a:t>
            </a:r>
          </a:p>
          <a:p>
            <a:pPr marL="342900" marR="0" lvl="0" indent="-330200" algn="l" rtl="0">
              <a:spcBef>
                <a:spcPts val="280"/>
              </a:spcBef>
              <a:spcAft>
                <a:spcPts val="0"/>
              </a:spcAft>
              <a:buClr>
                <a:schemeClr val="dk1"/>
              </a:buClr>
              <a:buSzPct val="100000"/>
              <a:buFont typeface="Arial"/>
              <a:buChar char="•"/>
            </a:pPr>
            <a:r>
              <a:rPr lang="en" sz="1200" b="0" i="0" u="none" strike="noStrike" cap="none">
                <a:solidFill>
                  <a:schemeClr val="dk1"/>
                </a:solidFill>
                <a:latin typeface="Arial"/>
                <a:ea typeface="Arial"/>
                <a:cs typeface="Arial"/>
                <a:sym typeface="Arial"/>
              </a:rPr>
              <a:t>J. DeBoer, G. S. Stump, D. Seaton, and L. Breslow. Diversity in MOOC students' backgrounds and behaviors in relationship to performance in 6.002 x. In the Sixth Learning Int. Networks Consortium conf.,2013.</a:t>
            </a:r>
          </a:p>
          <a:p>
            <a:pPr marL="342900" marR="0" lvl="0" indent="-330200" algn="l" rtl="0">
              <a:spcBef>
                <a:spcPts val="280"/>
              </a:spcBef>
              <a:spcAft>
                <a:spcPts val="0"/>
              </a:spcAft>
              <a:buClr>
                <a:schemeClr val="dk1"/>
              </a:buClr>
              <a:buSzPct val="100000"/>
              <a:buFont typeface="Arial"/>
              <a:buChar char="•"/>
            </a:pPr>
            <a:r>
              <a:rPr lang="en" sz="1200" b="0" i="0" u="none" strike="noStrike" cap="none">
                <a:solidFill>
                  <a:schemeClr val="dk1"/>
                </a:solidFill>
                <a:latin typeface="Arial"/>
                <a:ea typeface="Arial"/>
                <a:cs typeface="Arial"/>
                <a:sym typeface="Arial"/>
              </a:rPr>
              <a:t>R. Ferguson and D. Clow. Examining engagement: analysing learner subpopulations in massive open online courses (MOOCs). In the Fifth Int. conf. on Learning Analytics And Knowledge ACM, pages 51-58, 2015.</a:t>
            </a:r>
          </a:p>
          <a:p>
            <a:pPr marL="342900" marR="0" lvl="0" indent="-330200" algn="l" rtl="0">
              <a:spcBef>
                <a:spcPts val="280"/>
              </a:spcBef>
              <a:spcAft>
                <a:spcPts val="0"/>
              </a:spcAft>
              <a:buClr>
                <a:schemeClr val="dk1"/>
              </a:buClr>
              <a:buSzPct val="100000"/>
              <a:buFont typeface="Arial"/>
              <a:buChar char="•"/>
            </a:pPr>
            <a:r>
              <a:rPr lang="en" sz="1200" b="0" i="0" u="none" strike="noStrike" cap="none">
                <a:solidFill>
                  <a:schemeClr val="dk1"/>
                </a:solidFill>
                <a:latin typeface="Arial"/>
                <a:ea typeface="Arial"/>
                <a:cs typeface="Arial"/>
                <a:sym typeface="Arial"/>
              </a:rPr>
              <a:t>M. Fire, G. Katz, Y. Elovici, B. Shapira, and L. Rokach. Predicting student exam's scores by analyzing social network data. In the 7th Int. Workshop on Active Media Technology, 2012.</a:t>
            </a:r>
          </a:p>
          <a:p>
            <a:pPr marL="342900" marR="0" lvl="0" indent="-330200" algn="l" rtl="0">
              <a:spcBef>
                <a:spcPts val="280"/>
              </a:spcBef>
              <a:spcAft>
                <a:spcPts val="0"/>
              </a:spcAft>
              <a:buClr>
                <a:schemeClr val="dk1"/>
              </a:buClr>
              <a:buSzPct val="100000"/>
              <a:buFont typeface="Arial"/>
              <a:buChar char="•"/>
            </a:pPr>
            <a:r>
              <a:rPr lang="en" sz="1200" b="0" i="0" u="none" strike="noStrike" cap="none">
                <a:solidFill>
                  <a:schemeClr val="dk1"/>
                </a:solidFill>
                <a:latin typeface="Arial"/>
                <a:ea typeface="Arial"/>
                <a:cs typeface="Arial"/>
                <a:sym typeface="Arial"/>
              </a:rPr>
              <a:t>P. J. Guo and K. Reinecke. Demographic differences in how students navigate through MOOCs. pages 21-30, 2014.</a:t>
            </a:r>
          </a:p>
        </p:txBody>
      </p:sp>
      <p:sp>
        <p:nvSpPr>
          <p:cNvPr id="477" name="Shape 477"/>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5" name="TextBox 4"/>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Citations</a:t>
            </a:r>
            <a:endParaRPr lang="en-US" dirty="0">
              <a:solidFill>
                <a:schemeClr val="bg1"/>
              </a:solidFill>
            </a:endParaRPr>
          </a:p>
        </p:txBody>
      </p:sp>
      <p:sp>
        <p:nvSpPr>
          <p:cNvPr id="6" name="TextBox 5"/>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7" name="TextBox 6"/>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8"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32</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Shape 484"/>
          <p:cNvSpPr txBox="1">
            <a:spLocks noGrp="1"/>
          </p:cNvSpPr>
          <p:nvPr>
            <p:ph type="body" idx="1"/>
          </p:nvPr>
        </p:nvSpPr>
        <p:spPr>
          <a:xfrm>
            <a:off x="457200" y="405648"/>
            <a:ext cx="8229600" cy="3919500"/>
          </a:xfrm>
          <a:prstGeom prst="rect">
            <a:avLst/>
          </a:prstGeom>
          <a:noFill/>
          <a:ln>
            <a:noFill/>
          </a:ln>
        </p:spPr>
        <p:txBody>
          <a:bodyPr lIns="91425" tIns="45700" rIns="91425" bIns="45700" anchor="t" anchorCtr="0">
            <a:noAutofit/>
          </a:bodyPr>
          <a:lstStyle/>
          <a:p>
            <a:pPr marL="342900" marR="0" lvl="0" indent="-330200" algn="l" rtl="0">
              <a:spcBef>
                <a:spcPts val="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G. Hofstede and G. J. Hofstede. Cultures and organizations:  Software of the mind (3rd ed.). McGraw-Hill, New York, USA, 2010</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R. F. Kizilcec, C. Piech, and E. Schneider. Deconstructing disengagement:  Analyzing learner subpopulations in massive open online courses. In the 3rd Int. conf. on learning analytics and knowledge, pages 170-179, 2013.</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F. K. Leung. In search of an East Asian identity in mathematics education. Educational Studies in Mathematics, 17(1), 35-51, </a:t>
            </a:r>
            <a:r>
              <a:rPr lang="en" sz="1200" b="0" i="0" u="none" strike="noStrike" cap="none" dirty="0" smtClean="0">
                <a:solidFill>
                  <a:schemeClr val="dk1"/>
                </a:solidFill>
                <a:latin typeface="Arial"/>
                <a:ea typeface="Arial"/>
                <a:cs typeface="Arial"/>
                <a:sym typeface="Arial"/>
              </a:rPr>
              <a:t>2001</a:t>
            </a:r>
            <a:endParaRPr lang="en-US" sz="1200" dirty="0"/>
          </a:p>
          <a:p>
            <a:pPr indent="-330200">
              <a:spcBef>
                <a:spcPts val="280"/>
              </a:spcBef>
            </a:pPr>
            <a:r>
              <a:rPr lang="en-US" sz="1200" dirty="0" smtClean="0"/>
              <a:t>S. Nesterko</a:t>
            </a:r>
            <a:r>
              <a:rPr lang="en-US" sz="1200" dirty="0"/>
              <a:t>, </a:t>
            </a:r>
            <a:r>
              <a:rPr lang="en-US" sz="1200" dirty="0" smtClean="0"/>
              <a:t>D. Seaton</a:t>
            </a:r>
            <a:r>
              <a:rPr lang="en-US" sz="1200" dirty="0"/>
              <a:t>, </a:t>
            </a:r>
            <a:r>
              <a:rPr lang="en-US" sz="1200" dirty="0" smtClean="0"/>
              <a:t>J. Reich, and I. Chuang.</a:t>
            </a:r>
            <a:r>
              <a:rPr lang="en-US" sz="1200" dirty="0"/>
              <a:t> Evaluating Geographic Data in </a:t>
            </a:r>
            <a:r>
              <a:rPr lang="en-US" sz="1200" dirty="0" smtClean="0"/>
              <a:t>MOOCs. </a:t>
            </a:r>
            <a:r>
              <a:rPr lang="en-US" sz="1200" dirty="0"/>
              <a:t>NIPS Workshop on Data Driven Education (pp. 1–7)</a:t>
            </a:r>
            <a:r>
              <a:rPr lang="en-US" sz="1200" dirty="0" smtClean="0"/>
              <a:t>. 2013.</a:t>
            </a:r>
            <a:endParaRPr lang="en" sz="1200" b="0" i="0" u="none" strike="noStrike" cap="none" dirty="0">
              <a:solidFill>
                <a:schemeClr val="dk1"/>
              </a:solidFill>
              <a:latin typeface="Arial"/>
              <a:ea typeface="Arial"/>
              <a:cs typeface="Arial"/>
              <a:sym typeface="Arial"/>
            </a:endParaRP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C. G. Northcutt, A. D. Ho, and I. L. Chuang. Use of ranks in one-criterion variance analysis. Journal of the American statistical Assoc., 47(260):583-621, 1952.</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A. Ogan, B. R. Walker, E., M. M. T. Rodrigo, J. C. Soriano, and M. J. Castro. Towards understanding how to assess help-seeking behavior across cultures. Int. Journal of Artificial Intelligence in Education, 25(2):229-248, 2015.</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A. Ogan, E. Yarzebinski, P. Fernandez, and I. Casas. Cognitive tutor use in Chile:  Understanding classroom and lab culture. In the 17th Int. conf. on Artificial Intelligence in Education, pages 318-327, 2015.</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P. Parrish and J. Linder-VanBerschot. Cultural dimensions of learning:  Addressing the challenges of multicultural instruction. The Int. Review of Research in Open and Distributed Learning, 11(2), 2010.</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M. M. T. Rodrigo, R. S. J. D. Baker, and L. Rossi. Student off-task behavior in computer-based learning in the Philippines:  comparison to prior research in the usa. Teachers College Record, 115(10):1-27, 2013.</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P. J. Rousseeuw. Silhouettes:  a graphical aid to the interpretation and validation of cluster analysis. Journal of computational and applied mathematics, 20:53-65, 1987</a:t>
            </a:r>
            <a:r>
              <a:rPr lang="en" sz="1200" b="0" i="0" u="none" strike="noStrike" cap="none" dirty="0" smtClean="0">
                <a:solidFill>
                  <a:schemeClr val="dk1"/>
                </a:solidFill>
                <a:latin typeface="Arial"/>
                <a:ea typeface="Arial"/>
                <a:cs typeface="Arial"/>
                <a:sym typeface="Arial"/>
              </a:rPr>
              <a:t>.</a:t>
            </a:r>
            <a:endParaRPr lang="en" sz="1200" b="0" i="0" u="none" strike="noStrike" cap="none" dirty="0">
              <a:solidFill>
                <a:schemeClr val="dk1"/>
              </a:solidFill>
              <a:latin typeface="Arial"/>
              <a:ea typeface="Arial"/>
              <a:cs typeface="Arial"/>
              <a:sym typeface="Arial"/>
            </a:endParaRPr>
          </a:p>
        </p:txBody>
      </p:sp>
      <p:sp>
        <p:nvSpPr>
          <p:cNvPr id="485" name="Shape 485"/>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5" name="TextBox 4"/>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Citations</a:t>
            </a:r>
            <a:endParaRPr lang="en-US" dirty="0">
              <a:solidFill>
                <a:schemeClr val="bg1"/>
              </a:solidFill>
            </a:endParaRPr>
          </a:p>
        </p:txBody>
      </p:sp>
      <p:sp>
        <p:nvSpPr>
          <p:cNvPr id="6" name="TextBox 5"/>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7" name="TextBox 6"/>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8"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33</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Shape 492"/>
          <p:cNvSpPr txBox="1">
            <a:spLocks noGrp="1"/>
          </p:cNvSpPr>
          <p:nvPr>
            <p:ph type="body" idx="1"/>
          </p:nvPr>
        </p:nvSpPr>
        <p:spPr>
          <a:xfrm>
            <a:off x="457200" y="506298"/>
            <a:ext cx="8229600" cy="3919537"/>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1"/>
              </a:buClr>
              <a:buSzPct val="25000"/>
              <a:buFont typeface="Arial"/>
              <a:buNone/>
            </a:pPr>
            <a:endParaRPr sz="1200" b="0" i="0" u="none" strike="noStrike" cap="none" dirty="0">
              <a:solidFill>
                <a:schemeClr val="dk1"/>
              </a:solidFill>
              <a:latin typeface="Arial"/>
              <a:ea typeface="Arial"/>
              <a:cs typeface="Arial"/>
              <a:sym typeface="Arial"/>
            </a:endParaRPr>
          </a:p>
          <a:p>
            <a:pPr indent="-330200">
              <a:spcBef>
                <a:spcPts val="280"/>
              </a:spcBef>
            </a:pPr>
            <a:r>
              <a:rPr lang="en" sz="1200" dirty="0"/>
              <a:t>M. Saarela and T. Karkkainen. Do country stereotypes exist in PISA? a clustering approach for large, sparse, and weighted data. In the 8th Int. conf. on Educational Data Mining, 2015</a:t>
            </a:r>
            <a:r>
              <a:rPr lang="en" sz="1200" dirty="0" smtClean="0"/>
              <a:t>.</a:t>
            </a:r>
            <a:endParaRPr lang="en-US" sz="1200" b="0" i="0" u="none" strike="noStrike" cap="none" dirty="0" smtClean="0">
              <a:solidFill>
                <a:schemeClr val="dk1"/>
              </a:solidFill>
              <a:latin typeface="Arial"/>
              <a:ea typeface="Arial"/>
              <a:cs typeface="Arial"/>
              <a:sym typeface="Arial"/>
            </a:endParaRPr>
          </a:p>
          <a:p>
            <a:pPr marL="342900" marR="0" lvl="0" indent="-330200" algn="l" rtl="0">
              <a:spcBef>
                <a:spcPts val="280"/>
              </a:spcBef>
              <a:spcAft>
                <a:spcPts val="0"/>
              </a:spcAft>
              <a:buClr>
                <a:schemeClr val="dk1"/>
              </a:buClr>
              <a:buSzPct val="100000"/>
              <a:buFont typeface="Arial"/>
              <a:buChar char="•"/>
            </a:pPr>
            <a:r>
              <a:rPr lang="en" sz="1200" b="0" i="0" u="none" strike="noStrike" cap="none" dirty="0" smtClean="0">
                <a:solidFill>
                  <a:schemeClr val="dk1"/>
                </a:solidFill>
                <a:latin typeface="Arial"/>
                <a:ea typeface="Arial"/>
                <a:cs typeface="Arial"/>
                <a:sym typeface="Arial"/>
              </a:rPr>
              <a:t>Y</a:t>
            </a:r>
            <a:r>
              <a:rPr lang="en" sz="1200" b="0" i="0" u="none" strike="noStrike" cap="none" dirty="0">
                <a:solidFill>
                  <a:schemeClr val="dk1"/>
                </a:solidFill>
                <a:latin typeface="Arial"/>
                <a:ea typeface="Arial"/>
                <a:cs typeface="Arial"/>
                <a:sym typeface="Arial"/>
              </a:rPr>
              <a:t>. Wang and R. Baker. Content or platform:  Why do students complete MOOCs? MERLOT Journal of Online Learning and Teaching, 11(1), 17-30, 2015.</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M. Wen and C. P. Ros e. Identifying latent study habits by mining learner behavior patterns in massive open online courses. In the 23rd ACM Int. conf. on Information and Knowledge Management, pages 1983-1986, 2014.</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J. K. K. Wong. Are the learning styles of Asian int. students culturally or contextually based? Int. Education Journal, 4(4), 154-166, 2004.</a:t>
            </a:r>
          </a:p>
          <a:p>
            <a:pPr marL="342900" marR="0" lvl="0" indent="-330200" algn="l" rtl="0">
              <a:spcBef>
                <a:spcPts val="280"/>
              </a:spcBef>
              <a:spcAft>
                <a:spcPts val="0"/>
              </a:spcAft>
              <a:buClr>
                <a:schemeClr val="dk1"/>
              </a:buClr>
              <a:buSzPct val="100000"/>
              <a:buFont typeface="Arial"/>
              <a:buChar char="•"/>
            </a:pPr>
            <a:r>
              <a:rPr lang="en" sz="1200" b="0" i="0" u="none" strike="noStrike" cap="none" dirty="0">
                <a:solidFill>
                  <a:schemeClr val="dk1"/>
                </a:solidFill>
                <a:latin typeface="Arial"/>
                <a:ea typeface="Arial"/>
                <a:cs typeface="Arial"/>
                <a:sym typeface="Arial"/>
              </a:rPr>
              <a:t>M. Zhu, Y. Bergner, Y. Zhang, R. Baker, E. Wang, and L. Paquette. Longitudinal engagement, performance, and social connectivity:  a MOOC case study using exponential random graph models. In The 6th Int. conf. on Learning Analytics and Knowledge, 2016</a:t>
            </a:r>
          </a:p>
          <a:p>
            <a:pPr marL="0" marR="0" lvl="0" indent="0" algn="l" rtl="0">
              <a:spcBef>
                <a:spcPts val="280"/>
              </a:spcBef>
              <a:spcAft>
                <a:spcPts val="0"/>
              </a:spcAft>
              <a:buClr>
                <a:schemeClr val="dk1"/>
              </a:buClr>
              <a:buSzPct val="25000"/>
              <a:buFont typeface="Arial"/>
              <a:buNone/>
            </a:pPr>
            <a:endParaRPr sz="1200" b="0" i="0" u="none" strike="noStrike" cap="none" dirty="0">
              <a:solidFill>
                <a:schemeClr val="dk1"/>
              </a:solidFill>
              <a:latin typeface="Arial"/>
              <a:ea typeface="Arial"/>
              <a:cs typeface="Arial"/>
              <a:sym typeface="Arial"/>
            </a:endParaRPr>
          </a:p>
          <a:p>
            <a:pPr marL="0" marR="0" lvl="0" indent="0" algn="l" rtl="0">
              <a:spcBef>
                <a:spcPts val="280"/>
              </a:spcBef>
              <a:spcAft>
                <a:spcPts val="0"/>
              </a:spcAft>
              <a:buClr>
                <a:schemeClr val="dk1"/>
              </a:buClr>
              <a:buSzPct val="25000"/>
              <a:buFont typeface="Arial"/>
              <a:buNone/>
            </a:pPr>
            <a:endParaRPr sz="1200" b="0" i="0" u="none" strike="noStrike" cap="none" dirty="0">
              <a:solidFill>
                <a:schemeClr val="dk1"/>
              </a:solidFill>
              <a:latin typeface="Arial"/>
              <a:ea typeface="Arial"/>
              <a:cs typeface="Arial"/>
              <a:sym typeface="Arial"/>
            </a:endParaRPr>
          </a:p>
        </p:txBody>
      </p:sp>
      <p:sp>
        <p:nvSpPr>
          <p:cNvPr id="493" name="Shape 493"/>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5" name="TextBox 4"/>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Citations</a:t>
            </a:r>
            <a:endParaRPr lang="en-US" dirty="0">
              <a:solidFill>
                <a:schemeClr val="bg1"/>
              </a:solidFill>
            </a:endParaRPr>
          </a:p>
        </p:txBody>
      </p:sp>
      <p:sp>
        <p:nvSpPr>
          <p:cNvPr id="6" name="TextBox 5"/>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7" name="TextBox 6"/>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8"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34</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Shape 499"/>
          <p:cNvSpPr txBox="1">
            <a:spLocks noGrp="1"/>
          </p:cNvSpPr>
          <p:nvPr>
            <p:ph type="title"/>
          </p:nvPr>
        </p:nvSpPr>
        <p:spPr>
          <a:xfrm>
            <a:off x="3397515" y="3650136"/>
            <a:ext cx="2323500" cy="425100"/>
          </a:xfrm>
          <a:prstGeom prst="rect">
            <a:avLst/>
          </a:prstGeom>
          <a:noFill/>
          <a:ln>
            <a:noFill/>
          </a:ln>
        </p:spPr>
        <p:txBody>
          <a:bodyPr lIns="91425" tIns="45700" rIns="91425" bIns="45700" anchor="b" anchorCtr="0">
            <a:noAutofit/>
          </a:bodyPr>
          <a:lstStyle/>
          <a:p>
            <a:pPr marL="0" marR="0" lvl="0" indent="0" algn="l" rtl="0">
              <a:spcBef>
                <a:spcPts val="0"/>
              </a:spcBef>
              <a:spcAft>
                <a:spcPts val="0"/>
              </a:spcAft>
              <a:buSzPct val="25000"/>
              <a:buNone/>
            </a:pPr>
            <a:r>
              <a:rPr lang="en" sz="3200" b="1" i="0" u="none" strike="noStrike" cap="none">
                <a:solidFill>
                  <a:schemeClr val="dk1"/>
                </a:solidFill>
                <a:latin typeface="Calibri"/>
                <a:ea typeface="Calibri"/>
                <a:cs typeface="Calibri"/>
                <a:sym typeface="Calibri"/>
              </a:rPr>
              <a:t>Thank you!</a:t>
            </a:r>
          </a:p>
        </p:txBody>
      </p:sp>
      <p:pic>
        <p:nvPicPr>
          <p:cNvPr id="500" name="Shape 500"/>
          <p:cNvPicPr preferRelativeResize="0">
            <a:picLocks noGrp="1"/>
          </p:cNvPicPr>
          <p:nvPr>
            <p:ph type="pic" idx="2"/>
          </p:nvPr>
        </p:nvPicPr>
        <p:blipFill rotWithShape="1">
          <a:blip r:embed="rId3">
            <a:alphaModFix/>
          </a:blip>
          <a:srcRect t="152" b="5704"/>
          <a:stretch/>
        </p:blipFill>
        <p:spPr>
          <a:xfrm>
            <a:off x="114565" y="398241"/>
            <a:ext cx="1929283" cy="1356953"/>
          </a:xfrm>
          <a:prstGeom prst="rect">
            <a:avLst/>
          </a:prstGeom>
          <a:noFill/>
          <a:ln>
            <a:noFill/>
          </a:ln>
        </p:spPr>
      </p:pic>
      <p:sp>
        <p:nvSpPr>
          <p:cNvPr id="501" name="Shape 501"/>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pic>
        <p:nvPicPr>
          <p:cNvPr id="503" name="Shape 503"/>
          <p:cNvPicPr preferRelativeResize="0"/>
          <p:nvPr/>
        </p:nvPicPr>
        <p:blipFill rotWithShape="1">
          <a:blip r:embed="rId4">
            <a:alphaModFix/>
          </a:blip>
          <a:srcRect/>
          <a:stretch/>
        </p:blipFill>
        <p:spPr>
          <a:xfrm>
            <a:off x="1663668" y="1666616"/>
            <a:ext cx="5791200" cy="1715642"/>
          </a:xfrm>
          <a:prstGeom prst="rect">
            <a:avLst/>
          </a:prstGeom>
          <a:noFill/>
          <a:ln>
            <a:noFill/>
          </a:ln>
        </p:spPr>
      </p:pic>
      <p:sp>
        <p:nvSpPr>
          <p:cNvPr id="7" name="TextBox 6"/>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 last page!</a:t>
            </a:r>
            <a:endParaRPr lang="en-US" dirty="0">
              <a:solidFill>
                <a:schemeClr val="bg1"/>
              </a:solidFill>
            </a:endParaRPr>
          </a:p>
        </p:txBody>
      </p:sp>
      <p:sp>
        <p:nvSpPr>
          <p:cNvPr id="8" name="TextBox 7"/>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9" name="TextBox 8"/>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0"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35</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457200" y="433509"/>
            <a:ext cx="8229600" cy="801299"/>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Massive Open Online Courses (MOOC)</a:t>
            </a:r>
          </a:p>
        </p:txBody>
      </p:sp>
      <p:sp>
        <p:nvSpPr>
          <p:cNvPr id="140" name="Shape 140"/>
          <p:cNvSpPr txBox="1">
            <a:spLocks noGrp="1"/>
          </p:cNvSpPr>
          <p:nvPr>
            <p:ph type="body" idx="1"/>
          </p:nvPr>
        </p:nvSpPr>
        <p:spPr>
          <a:xfrm>
            <a:off x="457200" y="1003300"/>
            <a:ext cx="8229600" cy="3360000"/>
          </a:xfrm>
          <a:prstGeom prst="rect">
            <a:avLst/>
          </a:prstGeom>
          <a:noFill/>
          <a:ln>
            <a:noFill/>
          </a:ln>
        </p:spPr>
        <p:txBody>
          <a:bodyPr lIns="91425" tIns="45700" rIns="91425" bIns="45700" anchor="t" anchorCtr="0">
            <a:noAutofit/>
          </a:bodyPr>
          <a:lstStyle/>
          <a:p>
            <a:pPr marL="0" marR="0" lvl="0" indent="-1270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dirty="0"/>
              <a:t>Common </a:t>
            </a:r>
            <a:r>
              <a:rPr lang="en" sz="2000" b="0" i="0" u="none" strike="noStrike" cap="none" dirty="0">
                <a:solidFill>
                  <a:schemeClr val="dk1"/>
                </a:solidFill>
                <a:latin typeface="Arial"/>
                <a:ea typeface="Arial"/>
                <a:cs typeface="Arial"/>
                <a:sym typeface="Arial"/>
              </a:rPr>
              <a:t>Research </a:t>
            </a:r>
            <a:r>
              <a:rPr lang="en" dirty="0"/>
              <a:t>F</a:t>
            </a:r>
            <a:r>
              <a:rPr lang="en" sz="2000" b="0" i="0" u="none" strike="noStrike" cap="none" dirty="0">
                <a:solidFill>
                  <a:schemeClr val="dk1"/>
                </a:solidFill>
                <a:latin typeface="Arial"/>
                <a:ea typeface="Arial"/>
                <a:cs typeface="Arial"/>
                <a:sym typeface="Arial"/>
              </a:rPr>
              <a:t>ocuses: Dropout, Engagement</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Approach 1: Predicting with machine learning models </a:t>
            </a:r>
            <a:r>
              <a:rPr lang="en" sz="1400" b="0" i="0" u="none" strike="noStrike" cap="none" dirty="0">
                <a:solidFill>
                  <a:schemeClr val="dk1"/>
                </a:solidFill>
                <a:latin typeface="Arial"/>
                <a:ea typeface="Arial"/>
                <a:cs typeface="Arial"/>
                <a:sym typeface="Arial"/>
              </a:rPr>
              <a:t>(Wen&amp;Rose, 2014; Brooks et al., 2015)</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Approach 2: Detecting subgroups through clustering students</a:t>
            </a:r>
            <a:r>
              <a:rPr lang="en" sz="1400" b="0" i="0" u="none" strike="noStrike" cap="none" dirty="0">
                <a:solidFill>
                  <a:schemeClr val="dk1"/>
                </a:solidFill>
                <a:latin typeface="Arial"/>
                <a:ea typeface="Arial"/>
                <a:cs typeface="Arial"/>
                <a:sym typeface="Arial"/>
              </a:rPr>
              <a:t>(Kizilcec, 2015; Ferguson, 2015; Anderson, 2014; Bergner, 2015)</a:t>
            </a:r>
          </a:p>
          <a:p>
            <a:pPr marL="742950" marR="0" lvl="1" indent="-285750" algn="l" rtl="0">
              <a:spcBef>
                <a:spcPts val="320"/>
              </a:spcBef>
              <a:spcAft>
                <a:spcPts val="0"/>
              </a:spcAft>
              <a:buClr>
                <a:schemeClr val="dk1"/>
              </a:buClr>
              <a:buSzPct val="100000"/>
              <a:buFont typeface="Arial"/>
              <a:buChar char="–"/>
            </a:pPr>
            <a:r>
              <a:rPr lang="en" dirty="0"/>
              <a:t>Usually use clickstream data to create features such as the freq. of major activities, or ratios between major activities </a:t>
            </a: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p:txBody>
      </p:sp>
      <p:sp>
        <p:nvSpPr>
          <p:cNvPr id="141" name="Shape 141"/>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Related Work</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p:cNvSpPr>
          <p:nvPr/>
        </p:nvSpPr>
        <p:spPr>
          <a:xfrm>
            <a:off x="6553200" y="4912803"/>
            <a:ext cx="2133599" cy="273843"/>
          </a:xfrm>
          <a:prstGeom prst="rect">
            <a:avLst/>
          </a:prstGeom>
          <a:noFill/>
          <a:ln>
            <a:noFill/>
          </a:ln>
        </p:spPr>
        <p:txBody>
          <a:bodyPr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buSzPct val="25000"/>
            </a:pPr>
            <a:fld id="{00000000-1234-1234-1234-123412341234}" type="slidenum">
              <a:rPr lang="en" sz="1200" smtClean="0">
                <a:solidFill>
                  <a:schemeClr val="tx1"/>
                </a:solidFill>
              </a:rPr>
              <a:pPr algn="r">
                <a:buSzPct val="25000"/>
              </a:pPr>
              <a:t>4</a:t>
            </a:fld>
            <a:endParaRPr lang="en" sz="1200" dirty="0">
              <a:solidFill>
                <a:schemeClr val="tx1"/>
              </a:solidFill>
            </a:endParaRPr>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457200" y="363034"/>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MOOC </a:t>
            </a:r>
          </a:p>
        </p:txBody>
      </p:sp>
      <p:sp>
        <p:nvSpPr>
          <p:cNvPr id="149" name="Shape 149"/>
          <p:cNvSpPr txBox="1">
            <a:spLocks noGrp="1"/>
          </p:cNvSpPr>
          <p:nvPr>
            <p:ph type="body" idx="1"/>
          </p:nvPr>
        </p:nvSpPr>
        <p:spPr>
          <a:xfrm>
            <a:off x="457200" y="1097149"/>
            <a:ext cx="8229600" cy="34977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Recent focus: understanding learner background</a:t>
            </a:r>
          </a:p>
          <a:p>
            <a:pPr marL="742950" marR="0" lvl="1" indent="-285750" algn="l" rtl="0">
              <a:spcBef>
                <a:spcPts val="320"/>
              </a:spcBef>
              <a:spcAft>
                <a:spcPts val="0"/>
              </a:spcAft>
              <a:buClr>
                <a:schemeClr val="dk1"/>
              </a:buClr>
              <a:buSzPct val="114285"/>
              <a:buFont typeface="Arial"/>
              <a:buChar char="–"/>
            </a:pPr>
            <a:r>
              <a:rPr lang="en" dirty="0"/>
              <a:t>Prior work related demographic and motivational surveys</a:t>
            </a:r>
            <a:r>
              <a:rPr lang="en" sz="1600" b="0" i="0" u="none" strike="noStrike" cap="none" dirty="0">
                <a:solidFill>
                  <a:schemeClr val="dk1"/>
                </a:solidFill>
                <a:latin typeface="Arial"/>
                <a:ea typeface="Arial"/>
                <a:cs typeface="Arial"/>
                <a:sym typeface="Arial"/>
              </a:rPr>
              <a:t> to </a:t>
            </a:r>
            <a:r>
              <a:rPr lang="en" dirty="0"/>
              <a:t>course completion </a:t>
            </a:r>
            <a:r>
              <a:rPr lang="en" sz="1400" b="0" i="0" u="none" strike="noStrike" cap="none" dirty="0">
                <a:solidFill>
                  <a:schemeClr val="dk1"/>
                </a:solidFill>
                <a:latin typeface="Arial"/>
                <a:ea typeface="Arial"/>
                <a:cs typeface="Arial"/>
                <a:sym typeface="Arial"/>
              </a:rPr>
              <a:t>(Wang&amp;Baker, 2015; Deboer, 2013)</a:t>
            </a:r>
          </a:p>
          <a:p>
            <a:pPr marL="742950" marR="0" lvl="1" indent="-285750" algn="l" rtl="0">
              <a:spcBef>
                <a:spcPts val="320"/>
              </a:spcBef>
              <a:spcAft>
                <a:spcPts val="0"/>
              </a:spcAft>
              <a:buClr>
                <a:schemeClr val="dk1"/>
              </a:buClr>
              <a:buSzPct val="100000"/>
              <a:buFont typeface="Arial"/>
              <a:buChar char="–"/>
            </a:pPr>
            <a:r>
              <a:rPr lang="en" dirty="0"/>
              <a:t>However, f</a:t>
            </a:r>
            <a:r>
              <a:rPr lang="en" sz="1600" b="0" i="0" u="none" strike="noStrike" cap="none" dirty="0">
                <a:solidFill>
                  <a:schemeClr val="dk1"/>
                </a:solidFill>
                <a:latin typeface="Arial"/>
                <a:ea typeface="Arial"/>
                <a:cs typeface="Arial"/>
                <a:sym typeface="Arial"/>
              </a:rPr>
              <a:t>ew research </a:t>
            </a:r>
            <a:r>
              <a:rPr lang="en" dirty="0"/>
              <a:t>related</a:t>
            </a:r>
            <a:r>
              <a:rPr lang="en" sz="1600" b="0" i="0" u="none" strike="noStrike" cap="none" dirty="0">
                <a:solidFill>
                  <a:schemeClr val="dk1"/>
                </a:solidFill>
                <a:latin typeface="Arial"/>
                <a:ea typeface="Arial"/>
                <a:cs typeface="Arial"/>
                <a:sym typeface="Arial"/>
              </a:rPr>
              <a:t> geographical information </a:t>
            </a:r>
            <a:r>
              <a:rPr lang="en" dirty="0"/>
              <a:t>to</a:t>
            </a:r>
            <a:r>
              <a:rPr lang="en" sz="1600" b="0" i="0" u="none" strike="noStrike" cap="none" dirty="0">
                <a:solidFill>
                  <a:schemeClr val="dk1"/>
                </a:solidFill>
                <a:latin typeface="Arial"/>
                <a:ea typeface="Arial"/>
                <a:cs typeface="Arial"/>
                <a:sym typeface="Arial"/>
              </a:rPr>
              <a:t> learner behaviors </a:t>
            </a:r>
          </a:p>
          <a:p>
            <a:pPr marL="1143000" marR="0" lvl="2" indent="-228600" algn="l" rtl="0">
              <a:spcBef>
                <a:spcPts val="280"/>
              </a:spcBef>
              <a:spcAft>
                <a:spcPts val="0"/>
              </a:spcAft>
              <a:buClr>
                <a:schemeClr val="dk1"/>
              </a:buClr>
              <a:buSzPct val="100000"/>
              <a:buFont typeface="Arial"/>
              <a:buChar char="•"/>
            </a:pPr>
            <a:r>
              <a:rPr lang="en" sz="1400" b="0" i="0" u="none" strike="noStrike" cap="none" dirty="0">
                <a:solidFill>
                  <a:schemeClr val="dk1"/>
                </a:solidFill>
                <a:latin typeface="Arial"/>
                <a:ea typeface="Arial"/>
                <a:cs typeface="Arial"/>
                <a:sym typeface="Arial"/>
              </a:rPr>
              <a:t>(Guo&amp;Reineck, 2014): applied linear regression and found country related to freq of reviewing earlier materials. This work </a:t>
            </a:r>
            <a:r>
              <a:rPr lang="en" dirty="0"/>
              <a:t>a</a:t>
            </a:r>
            <a:r>
              <a:rPr lang="en" sz="1400" b="0" i="0" u="none" strike="noStrike" cap="none" dirty="0">
                <a:solidFill>
                  <a:schemeClr val="dk1"/>
                </a:solidFill>
                <a:latin typeface="Arial"/>
                <a:ea typeface="Arial"/>
                <a:cs typeface="Arial"/>
                <a:sym typeface="Arial"/>
              </a:rPr>
              <a:t>ttributed result to teacher/student ratio </a:t>
            </a:r>
          </a:p>
          <a:p>
            <a:pPr marL="1143000" marR="0" lvl="2" indent="-228600" algn="l" rtl="0">
              <a:spcBef>
                <a:spcPts val="280"/>
              </a:spcBef>
              <a:spcAft>
                <a:spcPts val="0"/>
              </a:spcAft>
              <a:buClr>
                <a:schemeClr val="dk1"/>
              </a:buClr>
              <a:buSzPct val="100000"/>
              <a:buFont typeface="Arial"/>
              <a:buChar char="•"/>
            </a:pPr>
            <a:r>
              <a:rPr lang="en" sz="1400" b="0" i="0" u="none" strike="noStrike" cap="none" dirty="0">
                <a:solidFill>
                  <a:schemeClr val="dk1"/>
                </a:solidFill>
                <a:latin typeface="Arial"/>
                <a:ea typeface="Arial"/>
                <a:cs typeface="Arial"/>
                <a:sym typeface="Arial"/>
              </a:rPr>
              <a:t>(Kizilec et al., 2013): Broke </a:t>
            </a:r>
            <a:r>
              <a:rPr lang="en" sz="1400" b="0" i="0" u="none" strike="noStrike" cap="none" dirty="0" smtClean="0">
                <a:solidFill>
                  <a:schemeClr val="dk1"/>
                </a:solidFill>
                <a:latin typeface="Arial"/>
                <a:ea typeface="Arial"/>
                <a:cs typeface="Arial"/>
                <a:sym typeface="Arial"/>
              </a:rPr>
              <a:t>countr</a:t>
            </a:r>
            <a:r>
              <a:rPr lang="en-US" sz="1400" b="0" i="0" u="none" strike="noStrike" cap="none" dirty="0" err="1" smtClean="0">
                <a:solidFill>
                  <a:schemeClr val="dk1"/>
                </a:solidFill>
                <a:latin typeface="Arial"/>
                <a:ea typeface="Arial"/>
                <a:cs typeface="Arial"/>
                <a:sym typeface="Arial"/>
              </a:rPr>
              <a:t>ies</a:t>
            </a:r>
            <a:r>
              <a:rPr lang="en" sz="1400" b="0" i="0" u="none" strike="noStrike" cap="none" dirty="0" smtClean="0">
                <a:solidFill>
                  <a:schemeClr val="dk1"/>
                </a:solidFill>
                <a:latin typeface="Arial"/>
                <a:ea typeface="Arial"/>
                <a:cs typeface="Arial"/>
                <a:sym typeface="Arial"/>
              </a:rPr>
              <a:t> </a:t>
            </a:r>
            <a:r>
              <a:rPr lang="en" sz="1400" b="0" i="0" u="none" strike="noStrike" cap="none" dirty="0">
                <a:solidFill>
                  <a:schemeClr val="dk1"/>
                </a:solidFill>
                <a:latin typeface="Arial"/>
                <a:ea typeface="Arial"/>
                <a:cs typeface="Arial"/>
                <a:sym typeface="Arial"/>
              </a:rPr>
              <a:t>into HDI tiers. Found as Human Development Index increases, </a:t>
            </a:r>
            <a:r>
              <a:rPr lang="en-US" sz="1400" b="0" i="0" u="none" strike="noStrike" cap="none" dirty="0" smtClean="0">
                <a:solidFill>
                  <a:schemeClr val="dk1"/>
                </a:solidFill>
                <a:latin typeface="Arial"/>
                <a:ea typeface="Arial"/>
                <a:cs typeface="Arial"/>
                <a:sym typeface="Arial"/>
              </a:rPr>
              <a:t>the </a:t>
            </a:r>
            <a:r>
              <a:rPr lang="en" sz="1400" b="0" i="0" u="none" strike="noStrike" cap="none" dirty="0" smtClean="0">
                <a:solidFill>
                  <a:schemeClr val="dk1"/>
                </a:solidFill>
                <a:latin typeface="Arial"/>
                <a:ea typeface="Arial"/>
                <a:cs typeface="Arial"/>
                <a:sym typeface="Arial"/>
              </a:rPr>
              <a:t>proportion </a:t>
            </a:r>
            <a:r>
              <a:rPr lang="en" sz="1400" b="0" i="0" u="none" strike="noStrike" cap="none" dirty="0">
                <a:solidFill>
                  <a:schemeClr val="dk1"/>
                </a:solidFill>
                <a:latin typeface="Arial"/>
                <a:ea typeface="Arial"/>
                <a:cs typeface="Arial"/>
                <a:sym typeface="Arial"/>
              </a:rPr>
              <a:t>of course completers increases</a:t>
            </a:r>
          </a:p>
          <a:p>
            <a:pPr marL="914400" marR="0" lvl="2" indent="0" algn="l" rtl="0">
              <a:spcBef>
                <a:spcPts val="280"/>
              </a:spcBef>
              <a:spcAft>
                <a:spcPts val="0"/>
              </a:spcAft>
              <a:buClr>
                <a:schemeClr val="dk1"/>
              </a:buClr>
              <a:buSzPct val="25000"/>
              <a:buFont typeface="Arial"/>
              <a:buNone/>
            </a:pPr>
            <a:endParaRPr sz="14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dirty="0"/>
              <a:t>Limitation</a:t>
            </a:r>
            <a:r>
              <a:rPr lang="en" sz="2000" b="0" i="0" u="none" strike="noStrike" cap="none" dirty="0">
                <a:solidFill>
                  <a:schemeClr val="dk1"/>
                </a:solidFill>
                <a:latin typeface="Arial"/>
                <a:ea typeface="Arial"/>
                <a:cs typeface="Arial"/>
                <a:sym typeface="Arial"/>
              </a:rPr>
              <a:t>: The</a:t>
            </a:r>
            <a:r>
              <a:rPr lang="en" dirty="0"/>
              <a:t>se research t</a:t>
            </a:r>
            <a:r>
              <a:rPr lang="en" sz="2000" b="0" i="0" u="none" strike="noStrike" cap="none" dirty="0">
                <a:solidFill>
                  <a:schemeClr val="dk1"/>
                </a:solidFill>
                <a:latin typeface="Arial"/>
                <a:ea typeface="Arial"/>
                <a:cs typeface="Arial"/>
                <a:sym typeface="Arial"/>
              </a:rPr>
              <a:t>reated country as an independent factor</a:t>
            </a:r>
            <a:r>
              <a:rPr lang="en" dirty="0"/>
              <a:t>.</a:t>
            </a:r>
            <a:r>
              <a:rPr lang="en" sz="2000" b="0" i="0" u="none" strike="noStrike" cap="none" dirty="0">
                <a:solidFill>
                  <a:schemeClr val="dk1"/>
                </a:solidFill>
                <a:latin typeface="Arial"/>
                <a:ea typeface="Arial"/>
                <a:cs typeface="Arial"/>
                <a:sym typeface="Arial"/>
              </a:rPr>
              <a:t> </a:t>
            </a:r>
            <a:r>
              <a:rPr lang="en" dirty="0"/>
              <a:t>N</a:t>
            </a:r>
            <a:r>
              <a:rPr lang="en" sz="2000" b="0" i="0" u="none" strike="noStrike" cap="none" dirty="0">
                <a:solidFill>
                  <a:schemeClr val="dk1"/>
                </a:solidFill>
                <a:latin typeface="Arial"/>
                <a:ea typeface="Arial"/>
                <a:cs typeface="Arial"/>
                <a:sym typeface="Arial"/>
              </a:rPr>
              <a:t>o theoretical models to connect results to the impact of culture</a:t>
            </a: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p:txBody>
      </p:sp>
      <p:sp>
        <p:nvSpPr>
          <p:cNvPr id="150" name="Shape 150"/>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Related Work</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5</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9">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457200" y="537434"/>
            <a:ext cx="8229600" cy="801299"/>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Theoretical Frameworks for Cross-cultural Data Analysis</a:t>
            </a:r>
          </a:p>
        </p:txBody>
      </p:sp>
      <p:sp>
        <p:nvSpPr>
          <p:cNvPr id="158" name="Shape 158"/>
          <p:cNvSpPr txBox="1">
            <a:spLocks noGrp="1"/>
          </p:cNvSpPr>
          <p:nvPr>
            <p:ph type="body" idx="1"/>
          </p:nvPr>
        </p:nvSpPr>
        <p:spPr>
          <a:xfrm>
            <a:off x="457199" y="1268250"/>
            <a:ext cx="8615364" cy="3573300"/>
          </a:xfrm>
          <a:prstGeom prst="rect">
            <a:avLst/>
          </a:prstGeom>
          <a:noFill/>
          <a:ln>
            <a:noFill/>
          </a:ln>
        </p:spPr>
        <p:txBody>
          <a:bodyPr lIns="91425" tIns="45700" rIns="91425" bIns="45700" anchor="t" anchorCtr="0">
            <a:noAutofit/>
          </a:bodyPr>
          <a:lstStyle/>
          <a:p>
            <a:pPr marL="0" marR="0" lvl="0" indent="-1270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Hofstede’s Cultural Dimensions Theory </a:t>
            </a:r>
            <a:r>
              <a:rPr lang="en" sz="1400" b="0" i="0" u="none" strike="noStrike" cap="none" dirty="0" smtClean="0">
                <a:solidFill>
                  <a:schemeClr val="dk1"/>
                </a:solidFill>
                <a:latin typeface="Arial"/>
                <a:ea typeface="Arial"/>
                <a:cs typeface="Arial"/>
                <a:sym typeface="Arial"/>
              </a:rPr>
              <a:t>(Hofstede</a:t>
            </a:r>
            <a:r>
              <a:rPr lang="en" sz="1400" b="0" i="0" u="none" strike="noStrike" cap="none" dirty="0">
                <a:solidFill>
                  <a:schemeClr val="dk1"/>
                </a:solidFill>
                <a:latin typeface="Arial"/>
                <a:ea typeface="Arial"/>
                <a:cs typeface="Arial"/>
                <a:sym typeface="Arial"/>
              </a:rPr>
              <a:t>, </a:t>
            </a:r>
            <a:r>
              <a:rPr lang="en" sz="1400" b="0" i="0" u="none" strike="noStrike" cap="none" dirty="0" smtClean="0">
                <a:solidFill>
                  <a:schemeClr val="dk1"/>
                </a:solidFill>
                <a:latin typeface="Arial"/>
                <a:ea typeface="Arial"/>
                <a:cs typeface="Arial"/>
                <a:sym typeface="Arial"/>
              </a:rPr>
              <a:t>2010)</a:t>
            </a:r>
            <a:endParaRPr lang="en" sz="14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Cultural Dimensions of Learning Framework (CDLF) </a:t>
            </a:r>
            <a:r>
              <a:rPr lang="en" sz="1400" b="0" i="0" u="none" strike="noStrike" cap="none" dirty="0">
                <a:solidFill>
                  <a:schemeClr val="dk1"/>
                </a:solidFill>
                <a:latin typeface="Arial"/>
                <a:ea typeface="Arial"/>
                <a:cs typeface="Arial"/>
                <a:sym typeface="Arial"/>
              </a:rPr>
              <a:t>(Parrish et al.,2010)</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Power distance: high-&gt; teacher is of greater authority</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Individualism: high -&gt;students speak </a:t>
            </a:r>
            <a:r>
              <a:rPr lang="en" sz="1600" b="0" i="0" u="none" strike="noStrike" cap="none" dirty="0" smtClean="0">
                <a:solidFill>
                  <a:schemeClr val="dk1"/>
                </a:solidFill>
                <a:latin typeface="Arial"/>
                <a:ea typeface="Arial"/>
                <a:cs typeface="Arial"/>
                <a:sym typeface="Arial"/>
              </a:rPr>
              <a:t>up</a:t>
            </a:r>
            <a:r>
              <a:rPr lang="en-US" sz="1600" b="0" i="0" u="none" strike="noStrike" cap="none" dirty="0" smtClean="0">
                <a:solidFill>
                  <a:schemeClr val="dk1"/>
                </a:solidFill>
                <a:latin typeface="Arial"/>
                <a:ea typeface="Arial"/>
                <a:cs typeface="Arial"/>
                <a:sym typeface="Arial"/>
              </a:rPr>
              <a:t> more</a:t>
            </a:r>
            <a:r>
              <a:rPr lang="en" sz="1600" b="0" i="0" u="none" strike="noStrike" cap="none" dirty="0" smtClean="0">
                <a:solidFill>
                  <a:schemeClr val="dk1"/>
                </a:solidFill>
                <a:latin typeface="Arial"/>
                <a:ea typeface="Arial"/>
                <a:cs typeface="Arial"/>
                <a:sym typeface="Arial"/>
              </a:rPr>
              <a:t>, </a:t>
            </a:r>
            <a:r>
              <a:rPr lang="en-US" sz="1600" b="0" i="0" u="none" strike="noStrike" cap="none" dirty="0" smtClean="0">
                <a:solidFill>
                  <a:schemeClr val="dk1"/>
                </a:solidFill>
                <a:latin typeface="Arial"/>
                <a:ea typeface="Arial"/>
                <a:cs typeface="Arial"/>
                <a:sym typeface="Arial"/>
              </a:rPr>
              <a:t>and </a:t>
            </a:r>
            <a:r>
              <a:rPr lang="en" sz="1600" b="0" i="0" u="none" strike="noStrike" cap="none" dirty="0" smtClean="0">
                <a:solidFill>
                  <a:schemeClr val="dk1"/>
                </a:solidFill>
                <a:latin typeface="Arial"/>
                <a:ea typeface="Arial"/>
                <a:cs typeface="Arial"/>
                <a:sym typeface="Arial"/>
              </a:rPr>
              <a:t>value </a:t>
            </a:r>
            <a:r>
              <a:rPr lang="en" sz="1600" b="0" i="0" u="none" strike="noStrike" cap="none" dirty="0">
                <a:solidFill>
                  <a:schemeClr val="dk1"/>
                </a:solidFill>
                <a:latin typeface="Arial"/>
                <a:ea typeface="Arial"/>
                <a:cs typeface="Arial"/>
                <a:sym typeface="Arial"/>
              </a:rPr>
              <a:t>diverse opinions in </a:t>
            </a:r>
            <a:r>
              <a:rPr lang="en" sz="1600" b="0" i="0" u="none" strike="noStrike" cap="none" dirty="0" smtClean="0">
                <a:solidFill>
                  <a:schemeClr val="dk1"/>
                </a:solidFill>
                <a:latin typeface="Arial"/>
                <a:ea typeface="Arial"/>
                <a:cs typeface="Arial"/>
                <a:sym typeface="Arial"/>
              </a:rPr>
              <a:t>learning</a:t>
            </a:r>
            <a:r>
              <a:rPr lang="en-US" sz="1600" b="0" i="0" u="none" strike="noStrike" cap="none" dirty="0" smtClean="0">
                <a:solidFill>
                  <a:schemeClr val="dk1"/>
                </a:solidFill>
                <a:latin typeface="Arial"/>
                <a:ea typeface="Arial"/>
                <a:cs typeface="Arial"/>
                <a:sym typeface="Arial"/>
              </a:rPr>
              <a:t> </a:t>
            </a:r>
            <a:endParaRPr lang="en" sz="1600" b="0" i="0" u="none" strike="noStrike" cap="none" dirty="0">
              <a:solidFill>
                <a:schemeClr val="dk1"/>
              </a:solidFill>
              <a:latin typeface="Arial"/>
              <a:ea typeface="Arial"/>
              <a:cs typeface="Arial"/>
              <a:sym typeface="Arial"/>
            </a:endParaRP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Masculinity: high-&gt; students </a:t>
            </a:r>
            <a:r>
              <a:rPr lang="en" sz="1600" b="0" i="0" u="none" strike="noStrike" cap="none" dirty="0" smtClean="0">
                <a:solidFill>
                  <a:schemeClr val="dk1"/>
                </a:solidFill>
                <a:latin typeface="Arial"/>
                <a:ea typeface="Arial"/>
                <a:cs typeface="Arial"/>
                <a:sym typeface="Arial"/>
              </a:rPr>
              <a:t>like</a:t>
            </a:r>
            <a:r>
              <a:rPr lang="en-US" dirty="0" smtClean="0"/>
              <a:t> </a:t>
            </a:r>
            <a:r>
              <a:rPr lang="en" sz="1600" b="0" i="0" u="none" strike="noStrike" cap="none" dirty="0" smtClean="0">
                <a:solidFill>
                  <a:schemeClr val="dk1"/>
                </a:solidFill>
                <a:latin typeface="Arial"/>
                <a:ea typeface="Arial"/>
                <a:cs typeface="Arial"/>
                <a:sym typeface="Arial"/>
              </a:rPr>
              <a:t>competitions</a:t>
            </a:r>
            <a:r>
              <a:rPr lang="en-US" sz="1600" b="0" i="0" u="none" strike="noStrike" cap="none" dirty="0" smtClean="0">
                <a:solidFill>
                  <a:schemeClr val="dk1"/>
                </a:solidFill>
                <a:latin typeface="Arial"/>
                <a:ea typeface="Arial"/>
                <a:cs typeface="Arial"/>
                <a:sym typeface="Arial"/>
              </a:rPr>
              <a:t>,</a:t>
            </a:r>
            <a:r>
              <a:rPr lang="en" sz="1600" b="0" i="0" u="none" strike="noStrike" cap="none" dirty="0" smtClean="0">
                <a:solidFill>
                  <a:schemeClr val="dk1"/>
                </a:solidFill>
                <a:latin typeface="Arial"/>
                <a:ea typeface="Arial"/>
                <a:cs typeface="Arial"/>
                <a:sym typeface="Arial"/>
              </a:rPr>
              <a:t> </a:t>
            </a:r>
            <a:r>
              <a:rPr lang="en" sz="1600" b="0" i="0" u="none" strike="noStrike" cap="none" dirty="0">
                <a:solidFill>
                  <a:schemeClr val="dk1"/>
                </a:solidFill>
                <a:latin typeface="Arial"/>
                <a:ea typeface="Arial"/>
                <a:cs typeface="Arial"/>
                <a:sym typeface="Arial"/>
              </a:rPr>
              <a:t>and </a:t>
            </a:r>
            <a:r>
              <a:rPr lang="en-US" sz="1600" b="0" i="0" u="none" strike="noStrike" cap="none" dirty="0" smtClean="0">
                <a:solidFill>
                  <a:schemeClr val="dk1"/>
                </a:solidFill>
                <a:latin typeface="Arial"/>
                <a:ea typeface="Arial"/>
                <a:cs typeface="Arial"/>
                <a:sym typeface="Arial"/>
              </a:rPr>
              <a:t>have more </a:t>
            </a:r>
            <a:r>
              <a:rPr lang="en" sz="1600" b="0" i="0" u="none" strike="noStrike" cap="none" dirty="0" smtClean="0">
                <a:solidFill>
                  <a:schemeClr val="dk1"/>
                </a:solidFill>
                <a:latin typeface="Arial"/>
                <a:ea typeface="Arial"/>
                <a:cs typeface="Arial"/>
                <a:sym typeface="Arial"/>
              </a:rPr>
              <a:t>need </a:t>
            </a:r>
            <a:r>
              <a:rPr lang="en-US" dirty="0" smtClean="0"/>
              <a:t>for</a:t>
            </a:r>
            <a:r>
              <a:rPr lang="en" sz="1600" b="0" i="0" u="none" strike="noStrike" cap="none" dirty="0" smtClean="0">
                <a:solidFill>
                  <a:schemeClr val="dk1"/>
                </a:solidFill>
                <a:latin typeface="Arial"/>
                <a:ea typeface="Arial"/>
                <a:cs typeface="Arial"/>
                <a:sym typeface="Arial"/>
              </a:rPr>
              <a:t> </a:t>
            </a:r>
            <a:r>
              <a:rPr lang="en" sz="1600" b="0" i="0" u="none" strike="noStrike" cap="none" dirty="0">
                <a:solidFill>
                  <a:schemeClr val="dk1"/>
                </a:solidFill>
                <a:latin typeface="Arial"/>
                <a:ea typeface="Arial"/>
                <a:cs typeface="Arial"/>
                <a:sym typeface="Arial"/>
              </a:rPr>
              <a:t>recognition</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Uncertainty Avoidance: high -&gt; students focus more on right answers and structured learning</a:t>
            </a: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p:txBody>
      </p:sp>
      <p:sp>
        <p:nvSpPr>
          <p:cNvPr id="159" name="Shape 159"/>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Related Work</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6</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8">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8">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8">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457200" y="503959"/>
            <a:ext cx="8229600" cy="801299"/>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In this Work</a:t>
            </a:r>
          </a:p>
        </p:txBody>
      </p:sp>
      <p:sp>
        <p:nvSpPr>
          <p:cNvPr id="167" name="Shape 167"/>
          <p:cNvSpPr txBox="1">
            <a:spLocks noGrp="1"/>
          </p:cNvSpPr>
          <p:nvPr>
            <p:ph type="body" idx="1"/>
          </p:nvPr>
        </p:nvSpPr>
        <p:spPr>
          <a:xfrm>
            <a:off x="204375" y="1368925"/>
            <a:ext cx="8708700" cy="32256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Analyzed data from 1 MOOC, with 29,149 registrants from 172 countries</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Used Hofstede’s Cultural Dimensions, and Cultural Dimensions of Learning Framework (CDLF) </a:t>
            </a:r>
          </a:p>
          <a:p>
            <a:pPr marL="0" marR="0" lvl="0" indent="0" algn="l" rtl="0">
              <a:spcBef>
                <a:spcPts val="400"/>
              </a:spcBef>
              <a:spcAft>
                <a:spcPts val="0"/>
              </a:spcAft>
              <a:buNone/>
            </a:pPr>
            <a:endParaRPr/>
          </a:p>
          <a:p>
            <a:pPr marL="342900" marR="0" lvl="0" indent="-342900" algn="l" rtl="0">
              <a:spcBef>
                <a:spcPts val="40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Found clear and explainable inter-cultural differences in </a:t>
            </a:r>
            <a:r>
              <a:rPr lang="en"/>
              <a:t>learner</a:t>
            </a:r>
            <a:r>
              <a:rPr lang="en" sz="2000" b="0" i="0" u="none" strike="noStrike" cap="none">
                <a:solidFill>
                  <a:schemeClr val="dk1"/>
                </a:solidFill>
                <a:latin typeface="Arial"/>
                <a:ea typeface="Arial"/>
                <a:cs typeface="Arial"/>
                <a:sym typeface="Arial"/>
              </a:rPr>
              <a:t> behaviors </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p:txBody>
      </p:sp>
      <p:sp>
        <p:nvSpPr>
          <p:cNvPr id="168" name="Shape 168"/>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7" name="TextBox 6"/>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8"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7</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457200" y="54704"/>
            <a:ext cx="8229600" cy="8013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Data</a:t>
            </a:r>
          </a:p>
        </p:txBody>
      </p:sp>
      <p:sp>
        <p:nvSpPr>
          <p:cNvPr id="176" name="Shape 176"/>
          <p:cNvSpPr txBox="1">
            <a:spLocks noGrp="1"/>
          </p:cNvSpPr>
          <p:nvPr>
            <p:ph type="body" idx="1"/>
          </p:nvPr>
        </p:nvSpPr>
        <p:spPr>
          <a:xfrm>
            <a:off x="457200" y="674400"/>
            <a:ext cx="8229600" cy="37755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An 8-week long Coursera MOOC – “Big Data in Education”</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Video lectures</a:t>
            </a:r>
            <a:r>
              <a:rPr lang="en" dirty="0"/>
              <a:t>;</a:t>
            </a:r>
            <a:r>
              <a:rPr lang="en" sz="1600" b="0" i="0" u="none" strike="noStrike" cap="none" dirty="0">
                <a:solidFill>
                  <a:schemeClr val="dk1"/>
                </a:solidFill>
                <a:latin typeface="Arial"/>
                <a:ea typeface="Arial"/>
                <a:cs typeface="Arial"/>
                <a:sym typeface="Arial"/>
              </a:rPr>
              <a:t> discussion forum</a:t>
            </a:r>
            <a:r>
              <a:rPr lang="en" dirty="0"/>
              <a:t>; </a:t>
            </a:r>
            <a:r>
              <a:rPr lang="en" sz="1600" b="0" i="0" u="none" strike="noStrike" cap="none" dirty="0">
                <a:solidFill>
                  <a:schemeClr val="dk1"/>
                </a:solidFill>
                <a:latin typeface="Arial"/>
                <a:ea typeface="Arial"/>
                <a:cs typeface="Arial"/>
                <a:sym typeface="Arial"/>
              </a:rPr>
              <a:t>weekly auto-graded </a:t>
            </a:r>
            <a:r>
              <a:rPr lang="en" dirty="0"/>
              <a:t>quizzes</a:t>
            </a:r>
            <a:r>
              <a:rPr lang="en" sz="1600" b="0" i="0" u="none" strike="noStrike" cap="none" dirty="0">
                <a:solidFill>
                  <a:schemeClr val="dk1"/>
                </a:solidFill>
                <a:latin typeface="Arial"/>
                <a:ea typeface="Arial"/>
                <a:cs typeface="Arial"/>
                <a:sym typeface="Arial"/>
              </a:rPr>
              <a:t> (multi-choice </a:t>
            </a:r>
            <a:r>
              <a:rPr lang="en" dirty="0"/>
              <a:t>or</a:t>
            </a:r>
            <a:r>
              <a:rPr lang="en" sz="1600" b="0" i="0" u="none" strike="noStrike" cap="none" dirty="0">
                <a:solidFill>
                  <a:schemeClr val="dk1"/>
                </a:solidFill>
                <a:latin typeface="Arial"/>
                <a:ea typeface="Arial"/>
                <a:cs typeface="Arial"/>
                <a:sym typeface="Arial"/>
              </a:rPr>
              <a:t> numerical input) with 3-5 attempts allowed in two weeks.</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Grade: 6 highest/8 </a:t>
            </a:r>
            <a:r>
              <a:rPr lang="en" dirty="0"/>
              <a:t>quizzes; students</a:t>
            </a:r>
            <a:r>
              <a:rPr lang="en" sz="1600" b="0" i="0" u="none" strike="noStrike" cap="none" dirty="0">
                <a:solidFill>
                  <a:schemeClr val="dk1"/>
                </a:solidFill>
                <a:latin typeface="Arial"/>
                <a:ea typeface="Arial"/>
                <a:cs typeface="Arial"/>
                <a:sym typeface="Arial"/>
              </a:rPr>
              <a:t> can achieve normal/distinction certificates</a:t>
            </a:r>
          </a:p>
          <a:p>
            <a:pPr marL="342900" marR="0" lvl="0" indent="-342900" algn="l" rtl="0">
              <a:spcBef>
                <a:spcPts val="400"/>
              </a:spcBef>
              <a:spcAft>
                <a:spcPts val="0"/>
              </a:spcAft>
              <a:buClr>
                <a:schemeClr val="dk1"/>
              </a:buClr>
              <a:buSzPct val="100000"/>
              <a:buFont typeface="Arial"/>
              <a:buChar char="•"/>
            </a:pPr>
            <a:r>
              <a:rPr lang="en" sz="2000" b="0" i="0" u="none" strike="noStrike" cap="none" dirty="0">
                <a:solidFill>
                  <a:schemeClr val="dk1"/>
                </a:solidFill>
                <a:latin typeface="Arial"/>
                <a:ea typeface="Arial"/>
                <a:cs typeface="Arial"/>
                <a:sym typeface="Arial"/>
              </a:rPr>
              <a:t>Clickstream data from 29149 students, 172 countries</a:t>
            </a:r>
          </a:p>
          <a:p>
            <a:pPr marL="742950" marR="0" lvl="1" indent="-285750" algn="l" rtl="0">
              <a:spcBef>
                <a:spcPts val="320"/>
              </a:spcBef>
              <a:spcAft>
                <a:spcPts val="0"/>
              </a:spcAft>
              <a:buClr>
                <a:schemeClr val="dk1"/>
              </a:buClr>
              <a:buSzPct val="100000"/>
              <a:buFont typeface="Arial"/>
              <a:buChar char="–"/>
            </a:pPr>
            <a:r>
              <a:rPr lang="en" sz="1600" b="0" i="0" u="none" strike="noStrike" cap="none" dirty="0">
                <a:solidFill>
                  <a:schemeClr val="dk1"/>
                </a:solidFill>
                <a:latin typeface="Arial"/>
                <a:ea typeface="Arial"/>
                <a:cs typeface="Arial"/>
                <a:sym typeface="Arial"/>
              </a:rPr>
              <a:t>User id, url (identify activity), timestamp, ip (identify country)</a:t>
            </a:r>
          </a:p>
          <a:p>
            <a:pPr marL="742950" marR="0" lvl="1" indent="-285750" algn="l" rtl="0">
              <a:spcBef>
                <a:spcPts val="320"/>
              </a:spcBef>
              <a:spcAft>
                <a:spcPts val="0"/>
              </a:spcAft>
              <a:buClr>
                <a:schemeClr val="dk1"/>
              </a:buClr>
              <a:buSzPct val="100000"/>
              <a:buFont typeface="Arial"/>
              <a:buNone/>
            </a:pPr>
            <a:endParaRPr sz="1600" b="0" i="0" u="none" strike="noStrike" cap="none" dirty="0">
              <a:solidFill>
                <a:schemeClr val="dk1"/>
              </a:solidFill>
              <a:latin typeface="Arial"/>
              <a:ea typeface="Arial"/>
              <a:cs typeface="Arial"/>
              <a:sym typeface="Arial"/>
            </a:endParaRPr>
          </a:p>
          <a:p>
            <a:pPr marL="342900" marR="0" lvl="0" indent="-342900" algn="l" rtl="0">
              <a:spcBef>
                <a:spcPts val="400"/>
              </a:spcBef>
              <a:spcAft>
                <a:spcPts val="0"/>
              </a:spcAft>
              <a:buClr>
                <a:schemeClr val="dk1"/>
              </a:buClr>
              <a:buSzPct val="100000"/>
              <a:buFont typeface="Arial"/>
              <a:buNone/>
            </a:pPr>
            <a:endParaRPr sz="2000" b="0" i="0" u="none" strike="noStrike" cap="none" dirty="0">
              <a:solidFill>
                <a:schemeClr val="dk1"/>
              </a:solidFill>
              <a:latin typeface="Arial"/>
              <a:ea typeface="Arial"/>
              <a:cs typeface="Arial"/>
              <a:sym typeface="Arial"/>
            </a:endParaRPr>
          </a:p>
        </p:txBody>
      </p:sp>
      <p:pic>
        <p:nvPicPr>
          <p:cNvPr id="177" name="Shape 177" descr="Screen Shot 2016-03-31 at 10.43.30 AM.png"/>
          <p:cNvPicPr preferRelativeResize="0"/>
          <p:nvPr/>
        </p:nvPicPr>
        <p:blipFill rotWithShape="1">
          <a:blip r:embed="rId3">
            <a:alphaModFix/>
          </a:blip>
          <a:srcRect/>
          <a:stretch/>
        </p:blipFill>
        <p:spPr>
          <a:xfrm>
            <a:off x="1006550" y="2496275"/>
            <a:ext cx="4650300" cy="2466000"/>
          </a:xfrm>
          <a:prstGeom prst="rect">
            <a:avLst/>
          </a:prstGeom>
          <a:noFill/>
          <a:ln>
            <a:noFill/>
          </a:ln>
        </p:spPr>
      </p:pic>
      <p:sp>
        <p:nvSpPr>
          <p:cNvPr id="178" name="Shape 178"/>
          <p:cNvSpPr txBox="1"/>
          <p:nvPr/>
        </p:nvSpPr>
        <p:spPr>
          <a:xfrm>
            <a:off x="5914623" y="3205888"/>
            <a:ext cx="2860800" cy="900299"/>
          </a:xfrm>
          <a:prstGeom prst="rect">
            <a:avLst/>
          </a:prstGeom>
          <a:noFill/>
          <a:ln>
            <a:noFill/>
          </a:ln>
        </p:spPr>
        <p:txBody>
          <a:bodyPr lIns="91425" tIns="45700" rIns="91425" bIns="45700" anchor="t" anchorCtr="0">
            <a:noAutofit/>
          </a:bodyPr>
          <a:lstStyle/>
          <a:p>
            <a:pPr marL="0" marR="0" lvl="1" indent="0" algn="l" rtl="0">
              <a:lnSpc>
                <a:spcPct val="100000"/>
              </a:lnSpc>
              <a:spcBef>
                <a:spcPts val="0"/>
              </a:spcBef>
              <a:spcAft>
                <a:spcPts val="0"/>
              </a:spcAft>
              <a:buClr>
                <a:schemeClr val="dk1"/>
              </a:buClr>
              <a:buSzPct val="25000"/>
              <a:buFont typeface="Calibri"/>
              <a:buNone/>
            </a:pPr>
            <a:r>
              <a:rPr lang="en" sz="1800" b="0" i="0" u="none" strike="noStrike" cap="none" dirty="0">
                <a:solidFill>
                  <a:schemeClr val="dk1"/>
                </a:solidFill>
                <a:latin typeface="Calibri"/>
                <a:ea typeface="Calibri"/>
                <a:cs typeface="Calibri"/>
                <a:sym typeface="Calibri"/>
              </a:rPr>
              <a:t>638 got certificat</a:t>
            </a:r>
            <a:r>
              <a:rPr lang="en" sz="1800" dirty="0">
                <a:solidFill>
                  <a:schemeClr val="dk1"/>
                </a:solidFill>
                <a:latin typeface="Calibri"/>
                <a:ea typeface="Calibri"/>
                <a:cs typeface="Calibri"/>
                <a:sym typeface="Calibri"/>
              </a:rPr>
              <a:t>ions</a:t>
            </a:r>
            <a:r>
              <a:rPr lang="en" sz="1800" b="0" i="0" u="none" strike="noStrike" cap="none" dirty="0">
                <a:solidFill>
                  <a:schemeClr val="dk1"/>
                </a:solidFill>
                <a:latin typeface="Calibri"/>
                <a:ea typeface="Calibri"/>
                <a:cs typeface="Calibri"/>
                <a:sym typeface="Calibri"/>
              </a:rPr>
              <a:t> </a:t>
            </a:r>
          </a:p>
          <a:p>
            <a:pPr marL="0" marR="0" lvl="1" indent="0" algn="l" rtl="0">
              <a:lnSpc>
                <a:spcPct val="100000"/>
              </a:lnSpc>
              <a:spcBef>
                <a:spcPts val="0"/>
              </a:spcBef>
              <a:spcAft>
                <a:spcPts val="0"/>
              </a:spcAft>
              <a:buClr>
                <a:schemeClr val="dk1"/>
              </a:buClr>
              <a:buSzPct val="25000"/>
              <a:buFont typeface="Calibri"/>
              <a:buNone/>
            </a:pPr>
            <a:r>
              <a:rPr lang="en" sz="1800" b="0" i="0" u="none" strike="noStrike" cap="none" dirty="0">
                <a:solidFill>
                  <a:schemeClr val="dk1"/>
                </a:solidFill>
                <a:latin typeface="Calibri"/>
                <a:ea typeface="Calibri"/>
                <a:cs typeface="Calibri"/>
                <a:sym typeface="Calibri"/>
              </a:rPr>
              <a:t>750 posted in forum</a:t>
            </a:r>
          </a:p>
          <a:p>
            <a:pPr marL="0" marR="0" lvl="1" indent="0" algn="l" rtl="0">
              <a:lnSpc>
                <a:spcPct val="100000"/>
              </a:lnSpc>
              <a:spcBef>
                <a:spcPts val="0"/>
              </a:spcBef>
              <a:spcAft>
                <a:spcPts val="0"/>
              </a:spcAft>
              <a:buClr>
                <a:schemeClr val="dk1"/>
              </a:buClr>
              <a:buSzPct val="25000"/>
              <a:buFont typeface="Calibri"/>
              <a:buNone/>
            </a:pPr>
            <a:r>
              <a:rPr lang="en" sz="1800" b="0" i="0" u="none" strike="noStrike" cap="none" dirty="0">
                <a:solidFill>
                  <a:schemeClr val="dk1"/>
                </a:solidFill>
                <a:latin typeface="Calibri"/>
                <a:ea typeface="Calibri"/>
                <a:cs typeface="Calibri"/>
                <a:sym typeface="Calibri"/>
              </a:rPr>
              <a:t>27558 bystanders</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79" name="Shape 179"/>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8" name="TextBox 7"/>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Data</a:t>
            </a:r>
            <a:endParaRPr lang="en-US" dirty="0">
              <a:solidFill>
                <a:schemeClr val="bg1"/>
              </a:solidFill>
            </a:endParaRPr>
          </a:p>
        </p:txBody>
      </p:sp>
      <p:sp>
        <p:nvSpPr>
          <p:cNvPr id="9" name="TextBox 8"/>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10" name="TextBox 9"/>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11"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8</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6">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6">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xfrm>
            <a:off x="457200" y="675084"/>
            <a:ext cx="8229600" cy="80129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2800" b="1" i="0" u="none" strike="noStrike" cap="none">
                <a:solidFill>
                  <a:schemeClr val="dk1"/>
                </a:solidFill>
                <a:latin typeface="Calibri"/>
                <a:ea typeface="Calibri"/>
                <a:cs typeface="Calibri"/>
                <a:sym typeface="Calibri"/>
              </a:rPr>
              <a:t>Data</a:t>
            </a:r>
          </a:p>
        </p:txBody>
      </p:sp>
      <p:sp>
        <p:nvSpPr>
          <p:cNvPr id="187" name="Shape 187"/>
          <p:cNvSpPr txBox="1">
            <a:spLocks noGrp="1"/>
          </p:cNvSpPr>
          <p:nvPr>
            <p:ph type="body" idx="1"/>
          </p:nvPr>
        </p:nvSpPr>
        <p:spPr>
          <a:xfrm>
            <a:off x="457200" y="1685113"/>
            <a:ext cx="8229600" cy="29094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dk1"/>
              </a:buClr>
              <a:buSzPct val="100000"/>
              <a:buFont typeface="Arial"/>
              <a:buChar char="•"/>
            </a:pPr>
            <a:r>
              <a:rPr lang="en" sz="2000" b="0" i="0" u="none" strike="noStrike" cap="none">
                <a:solidFill>
                  <a:schemeClr val="dk1"/>
                </a:solidFill>
                <a:latin typeface="Arial"/>
                <a:ea typeface="Arial"/>
                <a:cs typeface="Arial"/>
                <a:sym typeface="Arial"/>
              </a:rPr>
              <a:t>From clickstream data, we extracted major activities: </a:t>
            </a:r>
          </a:p>
          <a:p>
            <a:pPr marL="742950" marR="0" lvl="1" indent="-285750" algn="l" rtl="0">
              <a:spcBef>
                <a:spcPts val="320"/>
              </a:spcBef>
              <a:spcAft>
                <a:spcPts val="0"/>
              </a:spcAft>
              <a:buClr>
                <a:schemeClr val="dk1"/>
              </a:buClr>
              <a:buSzPct val="100000"/>
              <a:buFont typeface="Arial"/>
              <a:buChar char="–"/>
            </a:pPr>
            <a:r>
              <a:rPr lang="en" sz="1600" b="0" i="0" u="none" strike="noStrike" cap="none">
                <a:solidFill>
                  <a:schemeClr val="dk1"/>
                </a:solidFill>
                <a:latin typeface="Arial"/>
                <a:ea typeface="Arial"/>
                <a:cs typeface="Arial"/>
                <a:sym typeface="Arial"/>
              </a:rPr>
              <a:t>VL: view lectures</a:t>
            </a:r>
          </a:p>
          <a:p>
            <a:pPr marL="742950" marR="0" lvl="1" indent="-285750" algn="l" rtl="0">
              <a:spcBef>
                <a:spcPts val="320"/>
              </a:spcBef>
              <a:spcAft>
                <a:spcPts val="0"/>
              </a:spcAft>
              <a:buClr>
                <a:schemeClr val="dk1"/>
              </a:buClr>
              <a:buSzPct val="100000"/>
              <a:buFont typeface="Arial"/>
              <a:buChar char="–"/>
            </a:pPr>
            <a:r>
              <a:rPr lang="en" sz="1600" b="0" i="0" u="none" strike="noStrike" cap="none">
                <a:solidFill>
                  <a:schemeClr val="dk1"/>
                </a:solidFill>
                <a:latin typeface="Arial"/>
                <a:ea typeface="Arial"/>
                <a:cs typeface="Arial"/>
                <a:sym typeface="Arial"/>
              </a:rPr>
              <a:t>AQ, SQ: attempt/submit quizzes</a:t>
            </a:r>
          </a:p>
          <a:p>
            <a:pPr marL="742950" marR="0" lvl="1" indent="-285750" algn="l" rtl="0">
              <a:spcBef>
                <a:spcPts val="320"/>
              </a:spcBef>
              <a:spcAft>
                <a:spcPts val="0"/>
              </a:spcAft>
              <a:buClr>
                <a:schemeClr val="dk1"/>
              </a:buClr>
              <a:buSzPct val="100000"/>
              <a:buFont typeface="Arial"/>
              <a:buChar char="–"/>
            </a:pPr>
            <a:r>
              <a:rPr lang="en" sz="1600" b="0" i="0" u="none" strike="noStrike" cap="none">
                <a:solidFill>
                  <a:schemeClr val="dk1"/>
                </a:solidFill>
                <a:latin typeface="Arial"/>
                <a:ea typeface="Arial"/>
                <a:cs typeface="Arial"/>
                <a:sym typeface="Arial"/>
              </a:rPr>
              <a:t>RP, MP: read posts, make posts</a:t>
            </a:r>
          </a:p>
          <a:p>
            <a:pPr marL="742950" marR="0" lvl="1" indent="-285750" algn="l" rtl="0">
              <a:spcBef>
                <a:spcPts val="320"/>
              </a:spcBef>
              <a:spcAft>
                <a:spcPts val="0"/>
              </a:spcAft>
              <a:buClr>
                <a:schemeClr val="dk1"/>
              </a:buClr>
              <a:buSzPct val="100000"/>
              <a:buFont typeface="Arial"/>
              <a:buChar char="–"/>
            </a:pPr>
            <a:r>
              <a:rPr lang="en"/>
              <a:t>Limitation</a:t>
            </a:r>
            <a:r>
              <a:rPr lang="en" sz="1600" b="0" i="0" u="none" strike="noStrike" cap="none">
                <a:solidFill>
                  <a:schemeClr val="dk1"/>
                </a:solidFill>
                <a:latin typeface="Arial"/>
                <a:ea typeface="Arial"/>
                <a:cs typeface="Arial"/>
                <a:sym typeface="Arial"/>
              </a:rPr>
              <a:t>: </a:t>
            </a:r>
            <a:r>
              <a:rPr lang="en"/>
              <a:t>clickstream data</a:t>
            </a:r>
            <a:r>
              <a:rPr lang="en" sz="1600" b="0" i="0" u="none" strike="noStrike" cap="none">
                <a:solidFill>
                  <a:schemeClr val="dk1"/>
                </a:solidFill>
                <a:latin typeface="Arial"/>
                <a:ea typeface="Arial"/>
                <a:cs typeface="Arial"/>
                <a:sym typeface="Arial"/>
              </a:rPr>
              <a:t> </a:t>
            </a:r>
            <a:r>
              <a:rPr lang="en"/>
              <a:t>represent </a:t>
            </a:r>
            <a:r>
              <a:rPr lang="en" sz="1600" b="0" i="0" u="none" strike="noStrike" cap="none">
                <a:solidFill>
                  <a:schemeClr val="dk1"/>
                </a:solidFill>
                <a:latin typeface="Arial"/>
                <a:ea typeface="Arial"/>
                <a:cs typeface="Arial"/>
                <a:sym typeface="Arial"/>
              </a:rPr>
              <a:t>the initial access of course activit</a:t>
            </a:r>
            <a:r>
              <a:rPr lang="en"/>
              <a:t>ies</a:t>
            </a:r>
            <a:r>
              <a:rPr lang="en" sz="1600" b="0" i="0" u="none" strike="noStrike" cap="none">
                <a:solidFill>
                  <a:schemeClr val="dk1"/>
                </a:solidFill>
                <a:latin typeface="Arial"/>
                <a:ea typeface="Arial"/>
                <a:cs typeface="Arial"/>
                <a:sym typeface="Arial"/>
              </a:rPr>
              <a:t>, no information </a:t>
            </a:r>
            <a:r>
              <a:rPr lang="en"/>
              <a:t>on time</a:t>
            </a:r>
            <a:r>
              <a:rPr lang="en" sz="1600" b="0" i="0" u="none" strike="noStrike" cap="none">
                <a:solidFill>
                  <a:schemeClr val="dk1"/>
                </a:solidFill>
                <a:latin typeface="Arial"/>
                <a:ea typeface="Arial"/>
                <a:cs typeface="Arial"/>
                <a:sym typeface="Arial"/>
              </a:rPr>
              <a:t> spent on the activit</a:t>
            </a:r>
            <a:r>
              <a:rPr lang="en"/>
              <a:t>ies</a:t>
            </a:r>
            <a:r>
              <a:rPr lang="en" sz="1600" b="0" i="0" u="none" strike="noStrike" cap="none">
                <a:solidFill>
                  <a:schemeClr val="dk1"/>
                </a:solidFill>
                <a:latin typeface="Arial"/>
                <a:ea typeface="Arial"/>
                <a:cs typeface="Arial"/>
                <a:sym typeface="Arial"/>
              </a:rPr>
              <a:t>.</a:t>
            </a:r>
          </a:p>
          <a:p>
            <a:pPr marL="342900" marR="0" lvl="0" indent="-342900" algn="l" rtl="0">
              <a:spcBef>
                <a:spcPts val="400"/>
              </a:spcBef>
              <a:spcAft>
                <a:spcPts val="0"/>
              </a:spcAft>
              <a:buClr>
                <a:schemeClr val="dk1"/>
              </a:buClr>
              <a:buSzPct val="100000"/>
              <a:buFont typeface="Arial"/>
              <a:buNone/>
            </a:pPr>
            <a:endParaRPr sz="2000" b="0" i="0" u="none" strike="noStrike" cap="none">
              <a:solidFill>
                <a:schemeClr val="dk1"/>
              </a:solidFill>
              <a:latin typeface="Arial"/>
              <a:ea typeface="Arial"/>
              <a:cs typeface="Arial"/>
              <a:sym typeface="Arial"/>
            </a:endParaRPr>
          </a:p>
        </p:txBody>
      </p:sp>
      <p:sp>
        <p:nvSpPr>
          <p:cNvPr id="188" name="Shape 188"/>
          <p:cNvSpPr txBox="1">
            <a:spLocks noGrp="1"/>
          </p:cNvSpPr>
          <p:nvPr>
            <p:ph type="dt" idx="10"/>
          </p:nvPr>
        </p:nvSpPr>
        <p:spPr>
          <a:xfrm>
            <a:off x="457200" y="4767262"/>
            <a:ext cx="2133599" cy="273843"/>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1200">
                <a:solidFill>
                  <a:srgbClr val="888888"/>
                </a:solidFill>
                <a:latin typeface="Arial"/>
                <a:ea typeface="Arial"/>
                <a:cs typeface="Arial"/>
                <a:sym typeface="Arial"/>
              </a:rPr>
              <a:t>4/4/16</a:t>
            </a:r>
          </a:p>
        </p:txBody>
      </p:sp>
      <p:sp>
        <p:nvSpPr>
          <p:cNvPr id="6" name="TextBox 5"/>
          <p:cNvSpPr txBox="1"/>
          <p:nvPr/>
        </p:nvSpPr>
        <p:spPr>
          <a:xfrm>
            <a:off x="0" y="-26462"/>
            <a:ext cx="4563732" cy="307777"/>
          </a:xfrm>
          <a:prstGeom prst="rect">
            <a:avLst/>
          </a:prstGeom>
          <a:noFill/>
        </p:spPr>
        <p:txBody>
          <a:bodyPr wrap="square" rtlCol="0">
            <a:spAutoFit/>
          </a:bodyPr>
          <a:lstStyle/>
          <a:p>
            <a:pPr algn="ctr"/>
            <a:r>
              <a:rPr lang="en-US" dirty="0" smtClean="0">
                <a:solidFill>
                  <a:schemeClr val="bg1"/>
                </a:solidFill>
              </a:rPr>
              <a:t>Data</a:t>
            </a:r>
            <a:endParaRPr lang="en-US" dirty="0">
              <a:solidFill>
                <a:schemeClr val="bg1"/>
              </a:solidFill>
            </a:endParaRPr>
          </a:p>
        </p:txBody>
      </p:sp>
      <p:sp>
        <p:nvSpPr>
          <p:cNvPr id="7" name="TextBox 6"/>
          <p:cNvSpPr txBox="1"/>
          <p:nvPr/>
        </p:nvSpPr>
        <p:spPr>
          <a:xfrm>
            <a:off x="0" y="4908795"/>
            <a:ext cx="3002804" cy="307777"/>
          </a:xfrm>
          <a:prstGeom prst="rect">
            <a:avLst/>
          </a:prstGeom>
          <a:noFill/>
        </p:spPr>
        <p:txBody>
          <a:bodyPr wrap="square" rtlCol="0">
            <a:spAutoFit/>
          </a:bodyPr>
          <a:lstStyle/>
          <a:p>
            <a:pPr algn="ctr"/>
            <a:r>
              <a:rPr lang="en-US" dirty="0" smtClean="0">
                <a:solidFill>
                  <a:srgbClr val="FFFFFF"/>
                </a:solidFill>
              </a:rPr>
              <a:t>EDM 2016</a:t>
            </a:r>
            <a:endParaRPr lang="en-US" dirty="0">
              <a:solidFill>
                <a:srgbClr val="FFFFFF"/>
              </a:solidFill>
            </a:endParaRPr>
          </a:p>
        </p:txBody>
      </p:sp>
      <p:sp>
        <p:nvSpPr>
          <p:cNvPr id="8" name="TextBox 7"/>
          <p:cNvSpPr txBox="1"/>
          <p:nvPr/>
        </p:nvSpPr>
        <p:spPr>
          <a:xfrm>
            <a:off x="3135086" y="4908651"/>
            <a:ext cx="2883749" cy="307777"/>
          </a:xfrm>
          <a:prstGeom prst="rect">
            <a:avLst/>
          </a:prstGeom>
          <a:noFill/>
        </p:spPr>
        <p:txBody>
          <a:bodyPr wrap="square" rtlCol="0">
            <a:spAutoFit/>
          </a:bodyPr>
          <a:lstStyle/>
          <a:p>
            <a:pPr algn="ctr"/>
            <a:r>
              <a:rPr lang="en-US" dirty="0" smtClean="0"/>
              <a:t>Z. Liu, et al.</a:t>
            </a:r>
            <a:endParaRPr lang="en-US" dirty="0"/>
          </a:p>
        </p:txBody>
      </p:sp>
      <p:sp>
        <p:nvSpPr>
          <p:cNvPr id="9" name="Shape 133"/>
          <p:cNvSpPr txBox="1">
            <a:spLocks noGrp="1"/>
          </p:cNvSpPr>
          <p:nvPr>
            <p:ph type="sldNum" idx="12"/>
          </p:nvPr>
        </p:nvSpPr>
        <p:spPr>
          <a:xfrm>
            <a:off x="6553200" y="4912803"/>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a:solidFill>
                  <a:schemeClr val="tx1"/>
                </a:solidFill>
                <a:latin typeface="Arial"/>
                <a:ea typeface="Arial"/>
                <a:cs typeface="Arial"/>
                <a:sym typeface="Arial"/>
              </a:rPr>
              <a:t>9</a:t>
            </a:fld>
            <a:endParaRPr lang="en" sz="1200" dirty="0">
              <a:solidFill>
                <a:schemeClr val="tx1"/>
              </a:solidFill>
              <a:latin typeface="Arial"/>
              <a:ea typeface="Arial"/>
              <a:cs typeface="Arial"/>
              <a:sym typeface="Arial"/>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eamer / Cambridg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2621</TotalTime>
  <Words>5290</Words>
  <Application>Microsoft Macintosh PowerPoint</Application>
  <PresentationFormat>On-screen Show (16:9)</PresentationFormat>
  <Paragraphs>553</Paragraphs>
  <Slides>35</Slides>
  <Notes>35</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Beamer / Cambridge</vt:lpstr>
      <vt:lpstr>MOOC Learner Behaviors by Country and Culture; an Exploratory Analysis</vt:lpstr>
      <vt:lpstr>PowerPoint Presentation</vt:lpstr>
      <vt:lpstr>Educational Technology Research With Cultural Awareness</vt:lpstr>
      <vt:lpstr>Massive Open Online Courses (MOOC)</vt:lpstr>
      <vt:lpstr>MOOC </vt:lpstr>
      <vt:lpstr>Theoretical Frameworks for Cross-cultural Data Analysis</vt:lpstr>
      <vt:lpstr>In this Work</vt:lpstr>
      <vt:lpstr>Data</vt:lpstr>
      <vt:lpstr>Data</vt:lpstr>
      <vt:lpstr>Roadmap of Research Questions</vt:lpstr>
      <vt:lpstr>RQ1: Course Activity Profiles (CAPs)</vt:lpstr>
      <vt:lpstr>RQ1: Course Activity Profiles (CAPs)</vt:lpstr>
      <vt:lpstr>RQ1: Course Activity Profiles (CAPs)</vt:lpstr>
      <vt:lpstr>RQ2: CAPs by Country</vt:lpstr>
      <vt:lpstr>RQ2: CAPs by Country</vt:lpstr>
      <vt:lpstr>RQ3: Quiz Activity Profiles (QAP)</vt:lpstr>
      <vt:lpstr>RQ3: Quiz Activity Profiles (QAP)</vt:lpstr>
      <vt:lpstr>RQ4: QAP by Culture </vt:lpstr>
      <vt:lpstr>RQ4: QAP by Culture </vt:lpstr>
      <vt:lpstr>RQ5: Forum Best friend</vt:lpstr>
      <vt:lpstr>RQ5: Forum Best friend</vt:lpstr>
      <vt:lpstr>Discussion</vt:lpstr>
      <vt:lpstr>Students behaved in this MOOC despite Culture influence.</vt:lpstr>
      <vt:lpstr>Discussion</vt:lpstr>
      <vt:lpstr>Country Clusters by CAP and by Culture.</vt:lpstr>
      <vt:lpstr>Discussion</vt:lpstr>
      <vt:lpstr>Activity Frequencies in QAP</vt:lpstr>
      <vt:lpstr>Forum Interactions</vt:lpstr>
      <vt:lpstr>Discussion</vt:lpstr>
      <vt:lpstr>Discussion</vt:lpstr>
      <vt:lpstr>Contribution &amp; Future Work</vt:lpstr>
      <vt:lpstr>PowerPoint Presentation</vt:lpstr>
      <vt:lpstr>PowerPoint Presentation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MOOC Learner Behaviors by Country and Culture; an Exploratory Analysis</dc:title>
  <cp:lastModifiedBy>Zhongxiu(Aurora) Liu</cp:lastModifiedBy>
  <cp:revision>14</cp:revision>
  <dcterms:modified xsi:type="dcterms:W3CDTF">2016-07-02T12:08:22Z</dcterms:modified>
</cp:coreProperties>
</file>